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30_DC67E2FD.xml" ContentType="application/vnd.ms-powerpoint.comments+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7"/>
  </p:sldMasterIdLst>
  <p:notesMasterIdLst>
    <p:notesMasterId r:id="rId11"/>
  </p:notesMasterIdLst>
  <p:sldIdLst>
    <p:sldId id="303" r:id="rId8"/>
    <p:sldId id="304" r:id="rId9"/>
    <p:sldId id="305" r:id="rId10"/>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3C460F7-B47A-CABF-427E-6403AC287551}" name="Tori O'Bryan" initials="TO" userId="S::tobryan@primaryhealthtas.com.au::ba71bba3-c7a1-4371-a157-b43418e2049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47F"/>
    <a:srgbClr val="70A489"/>
    <a:srgbClr val="4B92DB"/>
    <a:srgbClr val="57068C"/>
    <a:srgbClr val="001D77"/>
    <a:srgbClr val="7AB800"/>
    <a:srgbClr val="CCDC00"/>
    <a:srgbClr val="808080"/>
    <a:srgbClr val="008001"/>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1C0C24-44E7-4A86-A2A9-D75957BD96D5}" v="147" dt="2025-05-01T22:16:55.9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0" d="100"/>
          <a:sy n="150" d="100"/>
        </p:scale>
        <p:origin x="92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1.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ableStyles" Target="tableStyles.xml"/><Relationship Id="rId10" Type="http://schemas.openxmlformats.org/officeDocument/2006/relationships/slide" Target="slides/slide3.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theme" Target="theme/theme1.xml"/></Relationships>
</file>

<file path=ppt/comments/modernComment_130_DC67E2FD.xml><?xml version="1.0" encoding="utf-8"?>
<p188:cmLst xmlns:a="http://schemas.openxmlformats.org/drawingml/2006/main" xmlns:r="http://schemas.openxmlformats.org/officeDocument/2006/relationships" xmlns:p188="http://schemas.microsoft.com/office/powerpoint/2018/8/main">
  <p188:cm id="{D45C41EE-96BF-4CD0-BE9A-20AF5B500C48}" authorId="{D3C460F7-B47A-CABF-427E-6403AC287551}" created="2025-04-01T22:25:16.213">
    <pc:sldMkLst xmlns:pc="http://schemas.microsoft.com/office/powerpoint/2013/main/command">
      <pc:docMk/>
      <pc:sldMk cId="3697795837" sldId="304"/>
    </pc:sldMkLst>
    <p188:txBody>
      <a:bodyPr/>
      <a:lstStyle/>
      <a:p>
        <a:r>
          <a:rPr lang="en-AU"/>
          <a:t>Cardiology &amp; PM training not published on webpage yet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EA1C6F-057F-44E3-B35F-B75A353BC671}" type="datetimeFigureOut">
              <a:rPr lang="en-US" smtClean="0"/>
              <a:t>4/30/2025</a:t>
            </a:fld>
            <a:endParaRPr lang="en-US"/>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AC9459-BD5E-4D49-8988-66B8A01B66AF}" type="slidenum">
              <a:rPr lang="en-US" smtClean="0"/>
              <a:t>‹#›</a:t>
            </a:fld>
            <a:endParaRPr lang="en-US"/>
          </a:p>
        </p:txBody>
      </p:sp>
    </p:spTree>
    <p:extLst>
      <p:ext uri="{BB962C8B-B14F-4D97-AF65-F5344CB8AC3E}">
        <p14:creationId xmlns:p14="http://schemas.microsoft.com/office/powerpoint/2010/main" val="2106639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EAC9459-BD5E-4D49-8988-66B8A01B66AF}" type="slidenum">
              <a:rPr lang="en-US" smtClean="0"/>
              <a:t>1</a:t>
            </a:fld>
            <a:endParaRPr lang="en-US"/>
          </a:p>
        </p:txBody>
      </p:sp>
    </p:spTree>
    <p:extLst>
      <p:ext uri="{BB962C8B-B14F-4D97-AF65-F5344CB8AC3E}">
        <p14:creationId xmlns:p14="http://schemas.microsoft.com/office/powerpoint/2010/main" val="4003598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EAC9459-BD5E-4D49-8988-66B8A01B66AF}" type="slidenum">
              <a:rPr lang="en-US" smtClean="0"/>
              <a:t>2</a:t>
            </a:fld>
            <a:endParaRPr lang="en-US"/>
          </a:p>
        </p:txBody>
      </p:sp>
    </p:spTree>
    <p:extLst>
      <p:ext uri="{BB962C8B-B14F-4D97-AF65-F5344CB8AC3E}">
        <p14:creationId xmlns:p14="http://schemas.microsoft.com/office/powerpoint/2010/main" val="3918763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FD330D-ED14-5F12-61D9-AE9BDAB94F7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9A00D6D-E1C0-5A5C-25AB-41122E20C1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42D0CA-048A-F729-80F9-06A95703E0F6}"/>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D3A513E2-D610-9AB7-19F4-7CD8C3E3844C}"/>
              </a:ext>
            </a:extLst>
          </p:cNvPr>
          <p:cNvSpPr>
            <a:spLocks noGrp="1"/>
          </p:cNvSpPr>
          <p:nvPr>
            <p:ph type="sldNum" sz="quarter" idx="5"/>
          </p:nvPr>
        </p:nvSpPr>
        <p:spPr/>
        <p:txBody>
          <a:bodyPr/>
          <a:lstStyle/>
          <a:p>
            <a:fld id="{BEAC9459-BD5E-4D49-8988-66B8A01B66AF}" type="slidenum">
              <a:rPr lang="en-US" smtClean="0"/>
              <a:t>3</a:t>
            </a:fld>
            <a:endParaRPr lang="en-US"/>
          </a:p>
        </p:txBody>
      </p:sp>
    </p:spTree>
    <p:extLst>
      <p:ext uri="{BB962C8B-B14F-4D97-AF65-F5344CB8AC3E}">
        <p14:creationId xmlns:p14="http://schemas.microsoft.com/office/powerpoint/2010/main" val="1162531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loral Calendar Bas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16E89-FD42-4D23-8339-57A0A9C1E3BA}"/>
              </a:ext>
            </a:extLst>
          </p:cNvPr>
          <p:cNvSpPr>
            <a:spLocks noGrp="1"/>
          </p:cNvSpPr>
          <p:nvPr>
            <p:ph type="title"/>
          </p:nvPr>
        </p:nvSpPr>
        <p:spPr>
          <a:xfrm>
            <a:off x="3400028" y="501650"/>
            <a:ext cx="5824934" cy="950976"/>
          </a:xfrm>
        </p:spPr>
        <p:txBody>
          <a:bodyPr>
            <a:normAutofit/>
          </a:bodyPr>
          <a:lstStyle>
            <a:lvl1pPr algn="ctr">
              <a:defRPr sz="4388">
                <a:solidFill>
                  <a:schemeClr val="bg1"/>
                </a:solidFill>
              </a:defRPr>
            </a:lvl1pPr>
          </a:lstStyle>
          <a:p>
            <a:r>
              <a:rPr lang="en-GB"/>
              <a:t>Click to edit Master title style</a:t>
            </a:r>
            <a:endParaRPr lang="en-US"/>
          </a:p>
        </p:txBody>
      </p:sp>
      <p:sp>
        <p:nvSpPr>
          <p:cNvPr id="8" name="Text Placeholder 7">
            <a:extLst>
              <a:ext uri="{FF2B5EF4-FFF2-40B4-BE49-F238E27FC236}">
                <a16:creationId xmlns:a16="http://schemas.microsoft.com/office/drawing/2014/main" id="{735DB36A-9B4B-4AE1-AA22-0B62E564FB81}"/>
              </a:ext>
            </a:extLst>
          </p:cNvPr>
          <p:cNvSpPr>
            <a:spLocks noGrp="1"/>
          </p:cNvSpPr>
          <p:nvPr>
            <p:ph type="body" sz="quarter" idx="15"/>
          </p:nvPr>
        </p:nvSpPr>
        <p:spPr>
          <a:xfrm>
            <a:off x="349548" y="365126"/>
            <a:ext cx="2718991" cy="5991225"/>
          </a:xfrm>
        </p:spPr>
        <p:txBody>
          <a:bodyPr anchor="ctr">
            <a:normAutofit/>
          </a:bodyPr>
          <a:lstStyle>
            <a:lvl1pPr marL="0" indent="0" algn="ctr">
              <a:buNone/>
              <a:defRPr sz="2925">
                <a:solidFill>
                  <a:schemeClr val="bg1"/>
                </a:solidFill>
              </a:defRPr>
            </a:lvl1pPr>
            <a:lvl2pPr marL="371475" indent="0" algn="ctr">
              <a:buNone/>
              <a:defRPr sz="2925">
                <a:solidFill>
                  <a:schemeClr val="bg1"/>
                </a:solidFill>
              </a:defRPr>
            </a:lvl2pPr>
            <a:lvl3pPr marL="742950" indent="0" algn="ctr">
              <a:buNone/>
              <a:defRPr sz="2925">
                <a:solidFill>
                  <a:schemeClr val="bg1"/>
                </a:solidFill>
              </a:defRPr>
            </a:lvl3pPr>
            <a:lvl4pPr marL="1114425" indent="0" algn="ctr">
              <a:buNone/>
              <a:defRPr sz="2925">
                <a:solidFill>
                  <a:schemeClr val="bg1"/>
                </a:solidFill>
              </a:defRPr>
            </a:lvl4pPr>
            <a:lvl5pPr marL="1485900" indent="0" algn="ctr">
              <a:buNone/>
              <a:defRPr sz="2925">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1" name="Content Placeholder 10">
            <a:extLst>
              <a:ext uri="{FF2B5EF4-FFF2-40B4-BE49-F238E27FC236}">
                <a16:creationId xmlns:a16="http://schemas.microsoft.com/office/drawing/2014/main" id="{D5FE4697-D3A3-4ECA-A20B-312D0B05A0B1}"/>
              </a:ext>
            </a:extLst>
          </p:cNvPr>
          <p:cNvSpPr>
            <a:spLocks noGrp="1"/>
          </p:cNvSpPr>
          <p:nvPr>
            <p:ph sz="quarter" idx="14"/>
          </p:nvPr>
        </p:nvSpPr>
        <p:spPr>
          <a:xfrm>
            <a:off x="3536414" y="1452626"/>
            <a:ext cx="5765292" cy="4770546"/>
          </a:xfrm>
          <a:solidFill>
            <a:srgbClr val="000000">
              <a:alpha val="45098"/>
            </a:srgbClr>
          </a:solidFill>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3" name="Date Placeholder 2">
            <a:extLst>
              <a:ext uri="{FF2B5EF4-FFF2-40B4-BE49-F238E27FC236}">
                <a16:creationId xmlns:a16="http://schemas.microsoft.com/office/drawing/2014/main" id="{F6C69EA1-7A30-4120-9A3B-68C0BD601AEF}"/>
              </a:ext>
            </a:extLst>
          </p:cNvPr>
          <p:cNvSpPr>
            <a:spLocks noGrp="1"/>
          </p:cNvSpPr>
          <p:nvPr>
            <p:ph type="dt" sz="half" idx="10"/>
          </p:nvPr>
        </p:nvSpPr>
        <p:spPr/>
        <p:txBody>
          <a:bodyPr/>
          <a:lstStyle/>
          <a:p>
            <a:r>
              <a:rPr lang="en-US"/>
              <a:t>2024</a:t>
            </a:r>
          </a:p>
        </p:txBody>
      </p:sp>
      <p:sp>
        <p:nvSpPr>
          <p:cNvPr id="4" name="Footer Placeholder 3">
            <a:extLst>
              <a:ext uri="{FF2B5EF4-FFF2-40B4-BE49-F238E27FC236}">
                <a16:creationId xmlns:a16="http://schemas.microsoft.com/office/drawing/2014/main" id="{A0E3F9CF-0F8B-41D7-A06F-C7F3B224FA7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BDD780-3E81-4ED9-906C-6EAC9CAA5F54}"/>
              </a:ext>
            </a:extLst>
          </p:cNvPr>
          <p:cNvSpPr>
            <a:spLocks noGrp="1"/>
          </p:cNvSpPr>
          <p:nvPr>
            <p:ph type="sldNum" sz="quarter" idx="12"/>
          </p:nvPr>
        </p:nvSpPr>
        <p:spPr/>
        <p:txBody>
          <a:bodyPr/>
          <a:lstStyle/>
          <a:p>
            <a:fld id="{CBBCA2E0-7902-468E-AAAC-ABCABDCFC198}" type="slidenum">
              <a:rPr lang="en-US" smtClean="0"/>
              <a:t>‹#›</a:t>
            </a:fld>
            <a:endParaRPr lang="en-US"/>
          </a:p>
        </p:txBody>
      </p:sp>
    </p:spTree>
    <p:extLst>
      <p:ext uri="{BB962C8B-B14F-4D97-AF65-F5344CB8AC3E}">
        <p14:creationId xmlns:p14="http://schemas.microsoft.com/office/powerpoint/2010/main" val="2438689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Floral Calendar Bas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16E89-FD42-4D23-8339-57A0A9C1E3BA}"/>
              </a:ext>
            </a:extLst>
          </p:cNvPr>
          <p:cNvSpPr>
            <a:spLocks noGrp="1"/>
          </p:cNvSpPr>
          <p:nvPr>
            <p:ph type="title"/>
          </p:nvPr>
        </p:nvSpPr>
        <p:spPr>
          <a:xfrm>
            <a:off x="487311" y="501650"/>
            <a:ext cx="5753469" cy="953524"/>
          </a:xfrm>
        </p:spPr>
        <p:txBody>
          <a:bodyPr>
            <a:normAutofit/>
          </a:bodyPr>
          <a:lstStyle>
            <a:lvl1pPr algn="ctr">
              <a:defRPr sz="4388">
                <a:solidFill>
                  <a:schemeClr val="bg1"/>
                </a:solidFill>
              </a:defRPr>
            </a:lvl1pPr>
          </a:lstStyle>
          <a:p>
            <a:r>
              <a:rPr lang="en-GB"/>
              <a:t>Click to edit Master title style</a:t>
            </a:r>
            <a:endParaRPr lang="en-US"/>
          </a:p>
        </p:txBody>
      </p:sp>
      <p:sp>
        <p:nvSpPr>
          <p:cNvPr id="11" name="Content Placeholder 10">
            <a:extLst>
              <a:ext uri="{FF2B5EF4-FFF2-40B4-BE49-F238E27FC236}">
                <a16:creationId xmlns:a16="http://schemas.microsoft.com/office/drawing/2014/main" id="{D5FE4697-D3A3-4ECA-A20B-312D0B05A0B1}"/>
              </a:ext>
            </a:extLst>
          </p:cNvPr>
          <p:cNvSpPr>
            <a:spLocks noGrp="1"/>
          </p:cNvSpPr>
          <p:nvPr>
            <p:ph sz="quarter" idx="14"/>
          </p:nvPr>
        </p:nvSpPr>
        <p:spPr>
          <a:xfrm>
            <a:off x="487311" y="1455174"/>
            <a:ext cx="5832923" cy="4901176"/>
          </a:xfrm>
          <a:solidFill>
            <a:srgbClr val="000000">
              <a:alpha val="45098"/>
            </a:srgbClr>
          </a:solidFill>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Text Placeholder 7">
            <a:extLst>
              <a:ext uri="{FF2B5EF4-FFF2-40B4-BE49-F238E27FC236}">
                <a16:creationId xmlns:a16="http://schemas.microsoft.com/office/drawing/2014/main" id="{735DB36A-9B4B-4AE1-AA22-0B62E564FB81}"/>
              </a:ext>
            </a:extLst>
          </p:cNvPr>
          <p:cNvSpPr>
            <a:spLocks noGrp="1"/>
          </p:cNvSpPr>
          <p:nvPr>
            <p:ph type="body" sz="quarter" idx="15"/>
          </p:nvPr>
        </p:nvSpPr>
        <p:spPr>
          <a:xfrm>
            <a:off x="6505972" y="365126"/>
            <a:ext cx="2912717" cy="5991225"/>
          </a:xfrm>
        </p:spPr>
        <p:txBody>
          <a:bodyPr anchor="ctr">
            <a:normAutofit/>
          </a:bodyPr>
          <a:lstStyle>
            <a:lvl1pPr marL="0" indent="0" algn="ctr">
              <a:buNone/>
              <a:defRPr sz="2925">
                <a:solidFill>
                  <a:schemeClr val="bg1"/>
                </a:solidFill>
              </a:defRPr>
            </a:lvl1pPr>
            <a:lvl2pPr marL="371475" indent="0" algn="ctr">
              <a:buNone/>
              <a:defRPr sz="2925">
                <a:solidFill>
                  <a:schemeClr val="bg1"/>
                </a:solidFill>
              </a:defRPr>
            </a:lvl2pPr>
            <a:lvl3pPr marL="742950" indent="0" algn="ctr">
              <a:buNone/>
              <a:defRPr sz="2925">
                <a:solidFill>
                  <a:schemeClr val="bg1"/>
                </a:solidFill>
              </a:defRPr>
            </a:lvl3pPr>
            <a:lvl4pPr marL="1114425" indent="0" algn="ctr">
              <a:buNone/>
              <a:defRPr sz="2925">
                <a:solidFill>
                  <a:schemeClr val="bg1"/>
                </a:solidFill>
              </a:defRPr>
            </a:lvl4pPr>
            <a:lvl5pPr marL="1485900" indent="0" algn="ctr">
              <a:buNone/>
              <a:defRPr sz="2925">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3" name="Date Placeholder 2">
            <a:extLst>
              <a:ext uri="{FF2B5EF4-FFF2-40B4-BE49-F238E27FC236}">
                <a16:creationId xmlns:a16="http://schemas.microsoft.com/office/drawing/2014/main" id="{F6C69EA1-7A30-4120-9A3B-68C0BD601AEF}"/>
              </a:ext>
            </a:extLst>
          </p:cNvPr>
          <p:cNvSpPr>
            <a:spLocks noGrp="1"/>
          </p:cNvSpPr>
          <p:nvPr>
            <p:ph type="dt" sz="half" idx="10"/>
          </p:nvPr>
        </p:nvSpPr>
        <p:spPr/>
        <p:txBody>
          <a:bodyPr/>
          <a:lstStyle>
            <a:lvl1pPr>
              <a:defRPr/>
            </a:lvl1pPr>
          </a:lstStyle>
          <a:p>
            <a:r>
              <a:rPr lang="en-US"/>
              <a:t>2024</a:t>
            </a:r>
          </a:p>
        </p:txBody>
      </p:sp>
      <p:sp>
        <p:nvSpPr>
          <p:cNvPr id="4" name="Footer Placeholder 3">
            <a:extLst>
              <a:ext uri="{FF2B5EF4-FFF2-40B4-BE49-F238E27FC236}">
                <a16:creationId xmlns:a16="http://schemas.microsoft.com/office/drawing/2014/main" id="{A0E3F9CF-0F8B-41D7-A06F-C7F3B224FA7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BDD780-3E81-4ED9-906C-6EAC9CAA5F54}"/>
              </a:ext>
            </a:extLst>
          </p:cNvPr>
          <p:cNvSpPr>
            <a:spLocks noGrp="1"/>
          </p:cNvSpPr>
          <p:nvPr>
            <p:ph type="sldNum" sz="quarter" idx="12"/>
          </p:nvPr>
        </p:nvSpPr>
        <p:spPr/>
        <p:txBody>
          <a:bodyPr/>
          <a:lstStyle/>
          <a:p>
            <a:fld id="{CBBCA2E0-7902-468E-AAAC-ABCABDCFC198}" type="slidenum">
              <a:rPr lang="en-US" smtClean="0"/>
              <a:t>‹#›</a:t>
            </a:fld>
            <a:endParaRPr lang="en-US"/>
          </a:p>
        </p:txBody>
      </p:sp>
    </p:spTree>
    <p:extLst>
      <p:ext uri="{BB962C8B-B14F-4D97-AF65-F5344CB8AC3E}">
        <p14:creationId xmlns:p14="http://schemas.microsoft.com/office/powerpoint/2010/main" val="3627069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Floral Calendar Bas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16E89-FD42-4D23-8339-57A0A9C1E3BA}"/>
              </a:ext>
            </a:extLst>
          </p:cNvPr>
          <p:cNvSpPr>
            <a:spLocks noGrp="1"/>
          </p:cNvSpPr>
          <p:nvPr>
            <p:ph type="title"/>
          </p:nvPr>
        </p:nvSpPr>
        <p:spPr>
          <a:xfrm>
            <a:off x="615131" y="530940"/>
            <a:ext cx="8609832" cy="950976"/>
          </a:xfrm>
        </p:spPr>
        <p:txBody>
          <a:bodyPr>
            <a:noAutofit/>
          </a:bodyPr>
          <a:lstStyle>
            <a:lvl1pPr algn="ctr">
              <a:defRPr sz="4388">
                <a:solidFill>
                  <a:schemeClr val="bg1"/>
                </a:solidFill>
              </a:defRPr>
            </a:lvl1pPr>
          </a:lstStyle>
          <a:p>
            <a:r>
              <a:rPr lang="en-GB"/>
              <a:t>Click to edit Master title style</a:t>
            </a:r>
            <a:endParaRPr lang="en-US"/>
          </a:p>
        </p:txBody>
      </p:sp>
      <p:sp>
        <p:nvSpPr>
          <p:cNvPr id="11" name="Content Placeholder 10">
            <a:extLst>
              <a:ext uri="{FF2B5EF4-FFF2-40B4-BE49-F238E27FC236}">
                <a16:creationId xmlns:a16="http://schemas.microsoft.com/office/drawing/2014/main" id="{D5FE4697-D3A3-4ECA-A20B-312D0B05A0B1}"/>
              </a:ext>
            </a:extLst>
          </p:cNvPr>
          <p:cNvSpPr>
            <a:spLocks noGrp="1"/>
          </p:cNvSpPr>
          <p:nvPr>
            <p:ph sz="quarter" idx="14"/>
          </p:nvPr>
        </p:nvSpPr>
        <p:spPr>
          <a:xfrm>
            <a:off x="615131" y="1471858"/>
            <a:ext cx="8609832" cy="4429023"/>
          </a:xfrm>
          <a:solidFill>
            <a:srgbClr val="000000">
              <a:alpha val="45098"/>
            </a:srgbClr>
          </a:solidFill>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Text Placeholder 7">
            <a:extLst>
              <a:ext uri="{FF2B5EF4-FFF2-40B4-BE49-F238E27FC236}">
                <a16:creationId xmlns:a16="http://schemas.microsoft.com/office/drawing/2014/main" id="{735DB36A-9B4B-4AE1-AA22-0B62E564FB81}"/>
              </a:ext>
            </a:extLst>
          </p:cNvPr>
          <p:cNvSpPr>
            <a:spLocks noGrp="1"/>
          </p:cNvSpPr>
          <p:nvPr>
            <p:ph type="body" sz="quarter" idx="15"/>
          </p:nvPr>
        </p:nvSpPr>
        <p:spPr>
          <a:xfrm>
            <a:off x="312245" y="5558411"/>
            <a:ext cx="9264380" cy="858265"/>
          </a:xfrm>
        </p:spPr>
        <p:txBody>
          <a:bodyPr anchor="ctr">
            <a:normAutofit/>
          </a:bodyPr>
          <a:lstStyle>
            <a:lvl1pPr marL="0" indent="0" algn="ctr">
              <a:buNone/>
              <a:defRPr sz="2925">
                <a:solidFill>
                  <a:schemeClr val="bg1"/>
                </a:solidFill>
              </a:defRPr>
            </a:lvl1pPr>
            <a:lvl2pPr marL="371475" indent="0" algn="ctr">
              <a:buNone/>
              <a:defRPr/>
            </a:lvl2pPr>
            <a:lvl3pPr marL="742950" indent="0" algn="ctr">
              <a:buNone/>
              <a:defRPr/>
            </a:lvl3pPr>
            <a:lvl4pPr marL="1114425" indent="0" algn="ctr">
              <a:buNone/>
              <a:defRPr/>
            </a:lvl4pPr>
            <a:lvl5pPr marL="1485900" indent="0" algn="ctr">
              <a:buNone/>
              <a:defRPr/>
            </a:lvl5pPr>
          </a:lstStyle>
          <a:p>
            <a:pPr lvl="0"/>
            <a:r>
              <a:rPr lang="en-GB"/>
              <a:t>Click to edit Master text styles</a:t>
            </a:r>
          </a:p>
        </p:txBody>
      </p:sp>
      <p:sp>
        <p:nvSpPr>
          <p:cNvPr id="3" name="Date Placeholder 2">
            <a:extLst>
              <a:ext uri="{FF2B5EF4-FFF2-40B4-BE49-F238E27FC236}">
                <a16:creationId xmlns:a16="http://schemas.microsoft.com/office/drawing/2014/main" id="{F6C69EA1-7A30-4120-9A3B-68C0BD601AEF}"/>
              </a:ext>
            </a:extLst>
          </p:cNvPr>
          <p:cNvSpPr>
            <a:spLocks noGrp="1"/>
          </p:cNvSpPr>
          <p:nvPr>
            <p:ph type="dt" sz="half" idx="10"/>
          </p:nvPr>
        </p:nvSpPr>
        <p:spPr/>
        <p:txBody>
          <a:bodyPr/>
          <a:lstStyle>
            <a:lvl1pPr>
              <a:defRPr/>
            </a:lvl1pPr>
          </a:lstStyle>
          <a:p>
            <a:r>
              <a:rPr lang="en-US"/>
              <a:t>2024</a:t>
            </a:r>
          </a:p>
        </p:txBody>
      </p:sp>
      <p:sp>
        <p:nvSpPr>
          <p:cNvPr id="4" name="Footer Placeholder 3">
            <a:extLst>
              <a:ext uri="{FF2B5EF4-FFF2-40B4-BE49-F238E27FC236}">
                <a16:creationId xmlns:a16="http://schemas.microsoft.com/office/drawing/2014/main" id="{A0E3F9CF-0F8B-41D7-A06F-C7F3B224FA7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BDD780-3E81-4ED9-906C-6EAC9CAA5F54}"/>
              </a:ext>
            </a:extLst>
          </p:cNvPr>
          <p:cNvSpPr>
            <a:spLocks noGrp="1"/>
          </p:cNvSpPr>
          <p:nvPr>
            <p:ph type="sldNum" sz="quarter" idx="12"/>
          </p:nvPr>
        </p:nvSpPr>
        <p:spPr/>
        <p:txBody>
          <a:bodyPr/>
          <a:lstStyle/>
          <a:p>
            <a:fld id="{CBBCA2E0-7902-468E-AAAC-ABCABDCFC198}" type="slidenum">
              <a:rPr lang="en-US" smtClean="0"/>
              <a:t>‹#›</a:t>
            </a:fld>
            <a:endParaRPr lang="en-US"/>
          </a:p>
        </p:txBody>
      </p:sp>
    </p:spTree>
    <p:extLst>
      <p:ext uri="{BB962C8B-B14F-4D97-AF65-F5344CB8AC3E}">
        <p14:creationId xmlns:p14="http://schemas.microsoft.com/office/powerpoint/2010/main" val="26660626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1C5AC4-075F-480C-A549-FF1607656152}"/>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9B0CADE-C190-4CBD-BDAE-F8FC5C8D2EB6}"/>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4E42DA7-536E-4199-A8CE-A3BC48A0EEAF}"/>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8D621FE3-DE86-4DE3-9C08-189AC68392E4}"/>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20D905B-8FDB-4C31-8509-FCC4C1DC530E}"/>
              </a:ext>
            </a:extLst>
          </p:cNvPr>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CBBCA2E0-7902-468E-AAAC-ABCABDCFC198}" type="slidenum">
              <a:rPr lang="en-US" smtClean="0"/>
              <a:t>‹#›</a:t>
            </a:fld>
            <a:endParaRPr lang="en-US"/>
          </a:p>
        </p:txBody>
      </p:sp>
    </p:spTree>
    <p:extLst>
      <p:ext uri="{BB962C8B-B14F-4D97-AF65-F5344CB8AC3E}">
        <p14:creationId xmlns:p14="http://schemas.microsoft.com/office/powerpoint/2010/main" val="1105765305"/>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Lst>
  <p:txStyles>
    <p:titleStyle>
      <a:lvl1pPr algn="l" defTabSz="742950" rtl="0" eaLnBrk="1" latinLnBrk="0" hangingPunct="1">
        <a:lnSpc>
          <a:spcPct val="90000"/>
        </a:lnSpc>
        <a:spcBef>
          <a:spcPct val="0"/>
        </a:spcBef>
        <a:buNone/>
        <a:defRPr sz="4388"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primaryhealthtas.com.au/event/mental-health-continuum-of-care-clinical-consultation-2/" TargetMode="External"/><Relationship Id="rId13" Type="http://schemas.openxmlformats.org/officeDocument/2006/relationships/hyperlink" Target="https://www.primaryhealthtas.com.au/event/mental-health-continuum-of-care-clinical-consultation/" TargetMode="External"/><Relationship Id="rId3" Type="http://schemas.openxmlformats.org/officeDocument/2006/relationships/image" Target="../media/image1.png"/><Relationship Id="rId7" Type="http://schemas.openxmlformats.org/officeDocument/2006/relationships/hyperlink" Target="https://www.primaryhealthtas.com.au/event/abc-of-cbt-skills-for-gps/" TargetMode="External"/><Relationship Id="rId12" Type="http://schemas.openxmlformats.org/officeDocument/2006/relationships/hyperlink" Target="https://www.primaryhealthtas.com.au/event/practice-managers-networking-breakfast-28/" TargetMode="External"/><Relationship Id="rId2" Type="http://schemas.openxmlformats.org/officeDocument/2006/relationships/notesSlide" Target="../notesSlides/notesSlide1.xml"/><Relationship Id="rId16" Type="http://schemas.openxmlformats.org/officeDocument/2006/relationships/hyperlink" Target="https://www.primaryhealthtas.com.au/event/suicide-prevention-training-for-pharmacists-pharmacy-assistants-pharmacy-students-4/" TargetMode="External"/><Relationship Id="rId1" Type="http://schemas.openxmlformats.org/officeDocument/2006/relationships/slideLayout" Target="../slideLayouts/slideLayout1.xml"/><Relationship Id="rId6" Type="http://schemas.openxmlformats.org/officeDocument/2006/relationships/hyperlink" Target="https://www.primaryhealthtas.com.au/event/cardiology-at-the-interface-of-primary-and-secondary-care-managing-atrial-fibrillation-in-primary-care-a-practical-approach-for-gps/" TargetMode="External"/><Relationship Id="rId11" Type="http://schemas.openxmlformats.org/officeDocument/2006/relationships/hyperlink" Target="https://www.primaryhealthtas.com.au/event/mental-health-continuum-of-care-clinical-consultation-3/" TargetMode="External"/><Relationship Id="rId5" Type="http://schemas.openxmlformats.org/officeDocument/2006/relationships/hyperlink" Target="https://www.primaryhealthtas.com.au/event/gps-are-invited-to-attend-statewide-mental-health-services-weekly-multidisciplinary-grand-rounds-5/" TargetMode="External"/><Relationship Id="rId15" Type="http://schemas.openxmlformats.org/officeDocument/2006/relationships/hyperlink" Target="https://www.primaryhealthtas.com.au/event/practice-managers-networking-breakfast-27/" TargetMode="External"/><Relationship Id="rId10" Type="http://schemas.openxmlformats.org/officeDocument/2006/relationships/hyperlink" Target="https://www.primaryhealthtas.com.au/event/training-initial-assessment-and-referral-iar-for-mental-healthcare-child-version-6/" TargetMode="External"/><Relationship Id="rId4" Type="http://schemas.openxmlformats.org/officeDocument/2006/relationships/image" Target="../media/image2.png"/><Relationship Id="rId9" Type="http://schemas.openxmlformats.org/officeDocument/2006/relationships/hyperlink" Target="https://www.primaryhealthtas.com.au/event/practice-managers-networking-breakfast-26/" TargetMode="External"/><Relationship Id="rId14" Type="http://schemas.openxmlformats.org/officeDocument/2006/relationships/hyperlink" Target="https://www.primaryhealthtas.com.au/event/palliative-care-echo-series-supporting-caregivers-of-people-with-a-disability/"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4.svg"/><Relationship Id="rId13" Type="http://schemas.openxmlformats.org/officeDocument/2006/relationships/hyperlink" Target="https://www.primaryhealthtas.com.au/event/mental-health-continuum-of-care-clinical-consultation-2/" TargetMode="External"/><Relationship Id="rId18" Type="http://schemas.microsoft.com/office/2007/relationships/hdphoto" Target="../media/hdphoto1.wdp"/><Relationship Id="rId26" Type="http://schemas.openxmlformats.org/officeDocument/2006/relationships/image" Target="../media/image11.png"/><Relationship Id="rId3" Type="http://schemas.microsoft.com/office/2018/10/relationships/comments" Target="../comments/modernComment_130_DC67E2FD.xml"/><Relationship Id="rId21" Type="http://schemas.openxmlformats.org/officeDocument/2006/relationships/hyperlink" Target="https://www.primaryhealthtas.com.au/event/mental-health-continuum-of-care-clinical-consultation-3/" TargetMode="External"/><Relationship Id="rId7" Type="http://schemas.openxmlformats.org/officeDocument/2006/relationships/image" Target="../media/image3.png"/><Relationship Id="rId12" Type="http://schemas.openxmlformats.org/officeDocument/2006/relationships/hyperlink" Target="https://www.primaryhealthtas.com.au/event/abc-of-cbt-skills-for-gps/" TargetMode="External"/><Relationship Id="rId17" Type="http://schemas.openxmlformats.org/officeDocument/2006/relationships/image" Target="../media/image9.png"/><Relationship Id="rId25" Type="http://schemas.openxmlformats.org/officeDocument/2006/relationships/hyperlink" Target="https://www.primaryhealthtas.com.au/event/practice-managers-networking-breakfast-27/" TargetMode="External"/><Relationship Id="rId2" Type="http://schemas.openxmlformats.org/officeDocument/2006/relationships/notesSlide" Target="../notesSlides/notesSlide2.xml"/><Relationship Id="rId16" Type="http://schemas.openxmlformats.org/officeDocument/2006/relationships/image" Target="../media/image8.svg"/><Relationship Id="rId20" Type="http://schemas.openxmlformats.org/officeDocument/2006/relationships/hyperlink" Target="https://www.primaryhealthtas.com.au/event/palliative-care-echo-series-supporting-caregivers-of-people-with-a-disability/" TargetMode="External"/><Relationship Id="rId1" Type="http://schemas.openxmlformats.org/officeDocument/2006/relationships/slideLayout" Target="../slideLayouts/slideLayout1.xml"/><Relationship Id="rId6" Type="http://schemas.openxmlformats.org/officeDocument/2006/relationships/hyperlink" Target="https://www.primaryhealthtas.com.au/event/training-initial-assessment-and-referral-iar-for-mental-healthcare-child-version-6/" TargetMode="External"/><Relationship Id="rId11" Type="http://schemas.openxmlformats.org/officeDocument/2006/relationships/image" Target="../media/image6.svg"/><Relationship Id="rId24" Type="http://schemas.openxmlformats.org/officeDocument/2006/relationships/hyperlink" Target="https://www.primaryhealthtas.com.au/event/practice-managers-networking-breakfast-28/" TargetMode="External"/><Relationship Id="rId5" Type="http://schemas.openxmlformats.org/officeDocument/2006/relationships/image" Target="../media/image2.png"/><Relationship Id="rId15" Type="http://schemas.openxmlformats.org/officeDocument/2006/relationships/image" Target="../media/image7.png"/><Relationship Id="rId23" Type="http://schemas.openxmlformats.org/officeDocument/2006/relationships/hyperlink" Target="https://www.primaryhealthtas.com.au/event/practice-managers-networking-breakfast-26/" TargetMode="External"/><Relationship Id="rId10" Type="http://schemas.openxmlformats.org/officeDocument/2006/relationships/image" Target="../media/image5.png"/><Relationship Id="rId19" Type="http://schemas.openxmlformats.org/officeDocument/2006/relationships/image" Target="../media/image1.png"/><Relationship Id="rId4" Type="http://schemas.openxmlformats.org/officeDocument/2006/relationships/hyperlink" Target="https://www.primaryhealthtas.com.au/event/gps-are-invited-to-attend-statewide-mental-health-services-weekly-multidisciplinary-grand-rounds-10/" TargetMode="External"/><Relationship Id="rId9" Type="http://schemas.openxmlformats.org/officeDocument/2006/relationships/hyperlink" Target="https://www.primaryhealthtas.com.au/event/cardiology-at-the-interface-of-primary-and-secondary-care-managing-atrial-fibrillation-in-primary-care-a-practical-approach-for-gps/" TargetMode="External"/><Relationship Id="rId14" Type="http://schemas.openxmlformats.org/officeDocument/2006/relationships/hyperlink" Target="https://www.primaryhealthtas.com.au/event/mental-health-continuum-of-care-clinical-consultation/" TargetMode="External"/><Relationship Id="rId22"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hyperlink" Target="https://www.primaryhealthtas.com.au/event/suicide-prevention-training-for-pharmacists-pharmacy-assistants-pharmacy-students-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3DC39-BA96-40FB-BAB8-21F085AE528D}"/>
              </a:ext>
            </a:extLst>
          </p:cNvPr>
          <p:cNvSpPr>
            <a:spLocks noGrp="1"/>
          </p:cNvSpPr>
          <p:nvPr>
            <p:ph type="title"/>
          </p:nvPr>
        </p:nvSpPr>
        <p:spPr>
          <a:xfrm>
            <a:off x="163999" y="102761"/>
            <a:ext cx="4728771" cy="625457"/>
          </a:xfrm>
          <a:noFill/>
        </p:spPr>
        <p:txBody>
          <a:bodyPr>
            <a:normAutofit/>
          </a:bodyPr>
          <a:lstStyle/>
          <a:p>
            <a:pPr algn="l"/>
            <a:r>
              <a:rPr lang="en-US" sz="1600" dirty="0">
                <a:solidFill>
                  <a:schemeClr val="accent1">
                    <a:lumMod val="75000"/>
                  </a:schemeClr>
                </a:solidFill>
                <a:latin typeface="Arial" panose="020B0604020202020204" pitchFamily="34" charset="0"/>
                <a:cs typeface="Arial" panose="020B0604020202020204" pitchFamily="34" charset="0"/>
              </a:rPr>
              <a:t>PRIMARY HEALTH TASMANIA</a:t>
            </a:r>
            <a:br>
              <a:rPr lang="en-US" sz="1600" dirty="0">
                <a:solidFill>
                  <a:schemeClr val="accent1">
                    <a:lumMod val="75000"/>
                  </a:schemeClr>
                </a:solidFill>
                <a:latin typeface="Arial" panose="020B0604020202020204" pitchFamily="34" charset="0"/>
                <a:cs typeface="Arial" panose="020B0604020202020204" pitchFamily="34" charset="0"/>
              </a:rPr>
            </a:br>
            <a:r>
              <a:rPr lang="en-US" sz="1600" dirty="0">
                <a:solidFill>
                  <a:schemeClr val="accent1">
                    <a:lumMod val="75000"/>
                  </a:schemeClr>
                </a:solidFill>
                <a:latin typeface="Arial" panose="020B0604020202020204" pitchFamily="34" charset="0"/>
                <a:cs typeface="Arial" panose="020B0604020202020204" pitchFamily="34" charset="0"/>
              </a:rPr>
              <a:t>EVENTS </a:t>
            </a:r>
            <a:r>
              <a:rPr lang="en-US" sz="1600" b="1" dirty="0">
                <a:solidFill>
                  <a:schemeClr val="accent1">
                    <a:lumMod val="75000"/>
                  </a:schemeClr>
                </a:solidFill>
                <a:latin typeface="Arial" panose="020B0604020202020204" pitchFamily="34" charset="0"/>
                <a:cs typeface="Arial" panose="020B0604020202020204" pitchFamily="34" charset="0"/>
              </a:rPr>
              <a:t>MAY 2025</a:t>
            </a:r>
          </a:p>
        </p:txBody>
      </p:sp>
      <p:pic>
        <p:nvPicPr>
          <p:cNvPr id="18" name="Picture 17" descr="A black background with a black square&#10;&#10;Description automatically generated with medium confidence">
            <a:extLst>
              <a:ext uri="{FF2B5EF4-FFF2-40B4-BE49-F238E27FC236}">
                <a16:creationId xmlns:a16="http://schemas.microsoft.com/office/drawing/2014/main" id="{49ED63C2-9F12-C231-A793-34C8D7634E21}"/>
              </a:ext>
            </a:extLst>
          </p:cNvPr>
          <p:cNvPicPr>
            <a:picLocks noChangeAspect="1"/>
          </p:cNvPicPr>
          <p:nvPr/>
        </p:nvPicPr>
        <p:blipFill>
          <a:blip r:embed="rId3"/>
          <a:stretch>
            <a:fillRect/>
          </a:stretch>
        </p:blipFill>
        <p:spPr>
          <a:xfrm>
            <a:off x="7351865" y="36527"/>
            <a:ext cx="2350816" cy="773826"/>
          </a:xfrm>
          <a:prstGeom prst="rect">
            <a:avLst/>
          </a:prstGeom>
        </p:spPr>
      </p:pic>
      <p:sp>
        <p:nvSpPr>
          <p:cNvPr id="6" name="Title 1">
            <a:extLst>
              <a:ext uri="{FF2B5EF4-FFF2-40B4-BE49-F238E27FC236}">
                <a16:creationId xmlns:a16="http://schemas.microsoft.com/office/drawing/2014/main" id="{8E80C48A-DE8B-4E48-F41A-15F469AAF470}"/>
              </a:ext>
            </a:extLst>
          </p:cNvPr>
          <p:cNvSpPr txBox="1">
            <a:spLocks/>
          </p:cNvSpPr>
          <p:nvPr/>
        </p:nvSpPr>
        <p:spPr>
          <a:xfrm>
            <a:off x="4664122" y="146199"/>
            <a:ext cx="1855628" cy="623508"/>
          </a:xfrm>
          <a:prstGeom prst="rect">
            <a:avLst/>
          </a:prstGeom>
          <a:noFill/>
        </p:spPr>
        <p:txBody>
          <a:bodyPr vert="horz" lIns="91440" tIns="45720" rIns="91440" bIns="45720" rtlCol="0" anchor="ctr">
            <a:normAutofit/>
          </a:bodyPr>
          <a:lstStyle>
            <a:lvl1pPr algn="ctr" defTabSz="742950" rtl="0" eaLnBrk="1" latinLnBrk="0" hangingPunct="1">
              <a:lnSpc>
                <a:spcPct val="90000"/>
              </a:lnSpc>
              <a:spcBef>
                <a:spcPct val="0"/>
              </a:spcBef>
              <a:buNone/>
              <a:defRPr sz="4388" kern="1200">
                <a:solidFill>
                  <a:schemeClr val="bg1"/>
                </a:solidFill>
                <a:latin typeface="+mj-lt"/>
                <a:ea typeface="+mj-ea"/>
                <a:cs typeface="+mj-cs"/>
              </a:defRPr>
            </a:lvl1pPr>
          </a:lstStyle>
          <a:p>
            <a:pPr algn="l"/>
            <a:r>
              <a:rPr lang="en-AU" sz="800" b="0" i="0" dirty="0">
                <a:solidFill>
                  <a:srgbClr val="222222"/>
                </a:solidFill>
                <a:effectLst/>
                <a:latin typeface="Arial" panose="020B0604020202020204" pitchFamily="34" charset="0"/>
              </a:rPr>
              <a:t>SCAN FOR EVENT DETAILS</a:t>
            </a:r>
          </a:p>
          <a:p>
            <a:pPr algn="l"/>
            <a:r>
              <a:rPr lang="en-AU" sz="800" dirty="0">
                <a:solidFill>
                  <a:srgbClr val="222222"/>
                </a:solidFill>
                <a:latin typeface="Arial" panose="020B0604020202020204" pitchFamily="34" charset="0"/>
                <a:cs typeface="Arial" panose="020B0604020202020204" pitchFamily="34" charset="0"/>
              </a:rPr>
              <a:t>ALL EVENTS ARE FREE</a:t>
            </a:r>
            <a:endParaRPr lang="en-US" sz="800" dirty="0">
              <a:solidFill>
                <a:schemeClr val="tx1"/>
              </a:solidFill>
              <a:latin typeface="Arial" panose="020B0604020202020204" pitchFamily="34" charset="0"/>
              <a:cs typeface="Arial" panose="020B0604020202020204" pitchFamily="34" charset="0"/>
            </a:endParaRPr>
          </a:p>
        </p:txBody>
      </p:sp>
      <p:pic>
        <p:nvPicPr>
          <p:cNvPr id="7" name="Picture 6" descr="A black background with a black square&#10;&#10;Description automatically generated with medium confidence">
            <a:extLst>
              <a:ext uri="{FF2B5EF4-FFF2-40B4-BE49-F238E27FC236}">
                <a16:creationId xmlns:a16="http://schemas.microsoft.com/office/drawing/2014/main" id="{B203B445-C5D8-F3DA-7FF4-68D81FF736E8}"/>
              </a:ext>
            </a:extLst>
          </p:cNvPr>
          <p:cNvPicPr>
            <a:picLocks noChangeAspect="1"/>
          </p:cNvPicPr>
          <p:nvPr/>
        </p:nvPicPr>
        <p:blipFill>
          <a:blip r:embed="rId4"/>
          <a:stretch>
            <a:fillRect/>
          </a:stretch>
        </p:blipFill>
        <p:spPr>
          <a:xfrm>
            <a:off x="4027150" y="104954"/>
            <a:ext cx="636972" cy="636972"/>
          </a:xfrm>
          <a:prstGeom prst="rect">
            <a:avLst/>
          </a:prstGeom>
          <a:ln w="3175">
            <a:solidFill>
              <a:schemeClr val="tx1"/>
            </a:solidFill>
          </a:ln>
        </p:spPr>
      </p:pic>
      <p:graphicFrame>
        <p:nvGraphicFramePr>
          <p:cNvPr id="11" name="Table 5">
            <a:extLst>
              <a:ext uri="{FF2B5EF4-FFF2-40B4-BE49-F238E27FC236}">
                <a16:creationId xmlns:a16="http://schemas.microsoft.com/office/drawing/2014/main" id="{AEA8AD1B-910C-52EF-6BA6-C26D7EE9E82F}"/>
              </a:ext>
            </a:extLst>
          </p:cNvPr>
          <p:cNvGraphicFramePr>
            <a:graphicFrameLocks noGrp="1"/>
          </p:cNvGraphicFramePr>
          <p:nvPr>
            <p:ph sz="quarter" idx="14"/>
            <p:extLst>
              <p:ext uri="{D42A27DB-BD31-4B8C-83A1-F6EECF244321}">
                <p14:modId xmlns:p14="http://schemas.microsoft.com/office/powerpoint/2010/main" val="4100837668"/>
              </p:ext>
            </p:extLst>
          </p:nvPr>
        </p:nvGraphicFramePr>
        <p:xfrm>
          <a:off x="163999" y="780465"/>
          <a:ext cx="9585814" cy="6005254"/>
        </p:xfrm>
        <a:graphic>
          <a:graphicData uri="http://schemas.openxmlformats.org/drawingml/2006/table">
            <a:tbl>
              <a:tblPr firstRow="1" bandRow="1">
                <a:tableStyleId>{7E9639D4-E3E2-4D34-9284-5A2195B3D0D7}</a:tableStyleId>
              </a:tblPr>
              <a:tblGrid>
                <a:gridCol w="1369402">
                  <a:extLst>
                    <a:ext uri="{9D8B030D-6E8A-4147-A177-3AD203B41FA5}">
                      <a16:colId xmlns:a16="http://schemas.microsoft.com/office/drawing/2014/main" val="3425361480"/>
                    </a:ext>
                  </a:extLst>
                </a:gridCol>
                <a:gridCol w="1369402">
                  <a:extLst>
                    <a:ext uri="{9D8B030D-6E8A-4147-A177-3AD203B41FA5}">
                      <a16:colId xmlns:a16="http://schemas.microsoft.com/office/drawing/2014/main" val="3068086064"/>
                    </a:ext>
                  </a:extLst>
                </a:gridCol>
                <a:gridCol w="1369402">
                  <a:extLst>
                    <a:ext uri="{9D8B030D-6E8A-4147-A177-3AD203B41FA5}">
                      <a16:colId xmlns:a16="http://schemas.microsoft.com/office/drawing/2014/main" val="2899639173"/>
                    </a:ext>
                  </a:extLst>
                </a:gridCol>
                <a:gridCol w="1369402">
                  <a:extLst>
                    <a:ext uri="{9D8B030D-6E8A-4147-A177-3AD203B41FA5}">
                      <a16:colId xmlns:a16="http://schemas.microsoft.com/office/drawing/2014/main" val="388547102"/>
                    </a:ext>
                  </a:extLst>
                </a:gridCol>
                <a:gridCol w="1369402">
                  <a:extLst>
                    <a:ext uri="{9D8B030D-6E8A-4147-A177-3AD203B41FA5}">
                      <a16:colId xmlns:a16="http://schemas.microsoft.com/office/drawing/2014/main" val="3864847048"/>
                    </a:ext>
                  </a:extLst>
                </a:gridCol>
                <a:gridCol w="1369402">
                  <a:extLst>
                    <a:ext uri="{9D8B030D-6E8A-4147-A177-3AD203B41FA5}">
                      <a16:colId xmlns:a16="http://schemas.microsoft.com/office/drawing/2014/main" val="3695639920"/>
                    </a:ext>
                  </a:extLst>
                </a:gridCol>
                <a:gridCol w="1369402">
                  <a:extLst>
                    <a:ext uri="{9D8B030D-6E8A-4147-A177-3AD203B41FA5}">
                      <a16:colId xmlns:a16="http://schemas.microsoft.com/office/drawing/2014/main" val="2034870770"/>
                    </a:ext>
                  </a:extLst>
                </a:gridCol>
              </a:tblGrid>
              <a:tr h="185745">
                <a:tc>
                  <a:txBody>
                    <a:bodyPr/>
                    <a:lstStyle/>
                    <a:p>
                      <a:pPr algn="ctr"/>
                      <a:r>
                        <a:rPr lang="en-US" sz="900" dirty="0">
                          <a:solidFill>
                            <a:schemeClr val="tx1"/>
                          </a:solidFill>
                          <a:latin typeface="Arial"/>
                          <a:cs typeface="Arial"/>
                        </a:rPr>
                        <a:t>SUNDAY</a:t>
                      </a:r>
                    </a:p>
                  </a:txBody>
                  <a:tcPr marL="74295" marR="74295" marT="37148" marB="37148" anchor="ctr">
                    <a:lnL w="6350" cap="flat" cmpd="sng" algn="ctr">
                      <a:noFill/>
                      <a:prstDash val="solid"/>
                      <a:miter lim="800000"/>
                    </a:lnL>
                    <a:lnR>
                      <a:noFill/>
                    </a:lnR>
                    <a:lnT w="6350" cap="flat" cmpd="sng" algn="ctr">
                      <a:noFill/>
                      <a:prstDash val="solid"/>
                      <a:miter lim="800000"/>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lang="en-US" sz="900" dirty="0">
                          <a:solidFill>
                            <a:schemeClr val="tx1"/>
                          </a:solidFill>
                          <a:latin typeface="Arial"/>
                          <a:cs typeface="Arial"/>
                        </a:rPr>
                        <a:t>MONDAY</a:t>
                      </a:r>
                    </a:p>
                  </a:txBody>
                  <a:tcPr marL="74295" marR="74295" marT="37148" marB="37148" anchor="ctr">
                    <a:lnL>
                      <a:noFill/>
                    </a:lnL>
                    <a:lnR>
                      <a:noFill/>
                    </a:lnR>
                    <a:lnT w="6350" cap="flat" cmpd="sng" algn="ctr">
                      <a:noFill/>
                      <a:prstDash val="solid"/>
                      <a:miter lim="800000"/>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lang="en-US" sz="900" dirty="0">
                          <a:solidFill>
                            <a:schemeClr val="tx1"/>
                          </a:solidFill>
                          <a:latin typeface="Arial"/>
                          <a:cs typeface="Arial"/>
                        </a:rPr>
                        <a:t>TUESDAY</a:t>
                      </a:r>
                    </a:p>
                  </a:txBody>
                  <a:tcPr marL="74295" marR="74295" marT="37148" marB="37148" anchor="ctr">
                    <a:lnL>
                      <a:noFill/>
                    </a:lnL>
                    <a:lnR>
                      <a:noFill/>
                    </a:lnR>
                    <a:lnT w="6350" cap="flat" cmpd="sng" algn="ctr">
                      <a:noFill/>
                      <a:prstDash val="solid"/>
                      <a:miter lim="800000"/>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lang="en-US" sz="900" dirty="0">
                          <a:solidFill>
                            <a:schemeClr val="tx1"/>
                          </a:solidFill>
                          <a:latin typeface="Arial"/>
                          <a:cs typeface="Arial"/>
                        </a:rPr>
                        <a:t>WEDNESDAY</a:t>
                      </a:r>
                    </a:p>
                  </a:txBody>
                  <a:tcPr marL="74295" marR="74295" marT="37148" marB="37148" anchor="ctr">
                    <a:lnL>
                      <a:noFill/>
                    </a:lnL>
                    <a:lnR>
                      <a:noFill/>
                    </a:lnR>
                    <a:lnT w="6350" cap="flat" cmpd="sng" algn="ctr">
                      <a:noFill/>
                      <a:prstDash val="solid"/>
                      <a:miter lim="800000"/>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lang="en-US" sz="900" dirty="0">
                          <a:solidFill>
                            <a:schemeClr val="tx1"/>
                          </a:solidFill>
                          <a:latin typeface="Arial"/>
                          <a:cs typeface="Arial"/>
                        </a:rPr>
                        <a:t>THURSDAY</a:t>
                      </a:r>
                    </a:p>
                  </a:txBody>
                  <a:tcPr marL="74295" marR="74295" marT="37148" marB="37148" anchor="ctr">
                    <a:lnL>
                      <a:noFill/>
                    </a:lnL>
                    <a:lnR>
                      <a:noFill/>
                    </a:lnR>
                    <a:lnT w="6350" cap="flat" cmpd="sng" algn="ctr">
                      <a:noFill/>
                      <a:prstDash val="solid"/>
                      <a:miter lim="800000"/>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lang="en-US" sz="900" dirty="0">
                          <a:solidFill>
                            <a:schemeClr val="tx1"/>
                          </a:solidFill>
                          <a:latin typeface="Arial"/>
                          <a:cs typeface="Arial"/>
                        </a:rPr>
                        <a:t>FRIDAY</a:t>
                      </a:r>
                    </a:p>
                  </a:txBody>
                  <a:tcPr marL="74295" marR="74295" marT="37148" marB="37148" anchor="ctr">
                    <a:lnL>
                      <a:noFill/>
                    </a:lnL>
                    <a:lnR>
                      <a:noFill/>
                    </a:lnR>
                    <a:lnT w="6350" cap="flat" cmpd="sng" algn="ctr">
                      <a:noFill/>
                      <a:prstDash val="solid"/>
                      <a:miter lim="800000"/>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lang="en-US" sz="900" dirty="0">
                          <a:solidFill>
                            <a:schemeClr val="tx1"/>
                          </a:solidFill>
                          <a:latin typeface="Arial"/>
                          <a:cs typeface="Arial"/>
                        </a:rPr>
                        <a:t>SATURDAY</a:t>
                      </a:r>
                    </a:p>
                  </a:txBody>
                  <a:tcPr marL="74295" marR="74295" marT="37148" marB="37148" anchor="ctr">
                    <a:lnL>
                      <a:noFill/>
                    </a:lnL>
                    <a:lnR w="6350" cap="flat" cmpd="sng" algn="ctr">
                      <a:noFill/>
                      <a:prstDash val="solid"/>
                      <a:miter lim="800000"/>
                    </a:lnR>
                    <a:lnT w="6350" cap="flat" cmpd="sng" algn="ctr">
                      <a:noFill/>
                      <a:prstDash val="solid"/>
                      <a:miter lim="800000"/>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091591763"/>
                  </a:ext>
                </a:extLst>
              </a:tr>
              <a:tr h="84170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i="0" u="none" strike="noStrike" kern="1200" baseline="8000" dirty="0">
                        <a:solidFill>
                          <a:schemeClr val="tx1"/>
                        </a:solidFill>
                        <a:effectLst/>
                        <a:latin typeface="Arial" panose="020B0604020202020204" pitchFamily="34" charset="0"/>
                        <a:ea typeface="+mn-ea"/>
                        <a:cs typeface="Arial" panose="020B0604020202020204" pitchFamily="34" charset="0"/>
                      </a:endParaRPr>
                    </a:p>
                  </a:txBody>
                  <a:tcPr marL="74295" marR="74295" marT="37148" marB="37148">
                    <a:lnL w="6350" cap="flat" cmpd="sng" algn="ctr">
                      <a:noFill/>
                      <a:prstDash val="solid"/>
                      <a:miter lim="800000"/>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B4C7E7"/>
                    </a:solidFill>
                  </a:tcPr>
                </a:tc>
                <a:tc>
                  <a:txBody>
                    <a:bodyPr/>
                    <a:lstStyle/>
                    <a:p>
                      <a:pPr marL="0" algn="l" defTabSz="914400" rtl="0" eaLnBrk="1" fontAlgn="b" latinLnBrk="0" hangingPunct="1"/>
                      <a:endParaRPr lang="en-US" sz="1200" b="0" i="0" u="none" strike="noStrike" kern="1200" baseline="8000" dirty="0">
                        <a:solidFill>
                          <a:schemeClr val="tx1"/>
                        </a:solidFill>
                        <a:effectLst/>
                        <a:latin typeface="Arial"/>
                        <a:ea typeface="+mn-ea"/>
                        <a:cs typeface="Arial"/>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B4C7E7"/>
                    </a:solidFill>
                  </a:tcPr>
                </a:tc>
                <a:tc>
                  <a:txBody>
                    <a:bodyPr/>
                    <a:lstStyle/>
                    <a:p>
                      <a:pPr marL="0" algn="l" defTabSz="914400" rtl="0" eaLnBrk="1" fontAlgn="b" latinLnBrk="0" hangingPunct="1"/>
                      <a:endParaRPr lang="en-US" sz="1200" b="0" i="0" u="none" strike="noStrike" kern="1200" baseline="8000" dirty="0">
                        <a:solidFill>
                          <a:schemeClr val="tx1"/>
                        </a:solidFill>
                        <a:effectLst/>
                        <a:latin typeface="Arial" panose="020B0604020202020204" pitchFamily="34" charset="0"/>
                        <a:ea typeface="+mn-ea"/>
                        <a:cs typeface="Arial" panose="020B0604020202020204" pitchFamily="34" charset="0"/>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B4C7E7"/>
                    </a:solidFill>
                  </a:tcPr>
                </a:tc>
                <a:tc>
                  <a:txBody>
                    <a:bodyPr/>
                    <a:lstStyle/>
                    <a:p>
                      <a:pPr marL="0" algn="l" defTabSz="914400" rtl="0" eaLnBrk="1" fontAlgn="b" latinLnBrk="0" hangingPunct="1"/>
                      <a:endParaRPr lang="en-US" sz="1200" b="0" i="0" u="none" strike="noStrike" kern="1200" baseline="8000" dirty="0">
                        <a:solidFill>
                          <a:schemeClr val="tx1"/>
                        </a:solidFill>
                        <a:effectLst/>
                        <a:latin typeface="Arial" panose="020B0604020202020204" pitchFamily="34" charset="0"/>
                        <a:ea typeface="+mn-ea"/>
                        <a:cs typeface="Arial" panose="020B0604020202020204" pitchFamily="34" charset="0"/>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B4C7E7"/>
                    </a:solidFill>
                  </a:tcPr>
                </a:tc>
                <a:tc>
                  <a:txBody>
                    <a:bodyPr/>
                    <a:lstStyle/>
                    <a:p>
                      <a:pPr marL="0" algn="l" defTabSz="914400" rtl="0" eaLnBrk="1" fontAlgn="b" latinLnBrk="0" hangingPunct="1"/>
                      <a:r>
                        <a:rPr lang="en-US" sz="1200" b="0" i="0" u="none" strike="noStrike" kern="1200" baseline="8000" noProof="0" dirty="0">
                          <a:solidFill>
                            <a:schemeClr val="tx1"/>
                          </a:solidFill>
                          <a:effectLst/>
                          <a:latin typeface="Arial" panose="020B0604020202020204" pitchFamily="34" charset="0"/>
                          <a:ea typeface="+mn-ea"/>
                          <a:cs typeface="Arial" panose="020B0604020202020204" pitchFamily="34" charset="0"/>
                        </a:rPr>
                        <a:t>1</a:t>
                      </a:r>
                    </a:p>
                    <a:p>
                      <a:pPr marL="0" marR="0" lvl="0" indent="0" algn="l">
                        <a:lnSpc>
                          <a:spcPct val="100000"/>
                        </a:lnSpc>
                        <a:spcBef>
                          <a:spcPts val="0"/>
                        </a:spcBef>
                        <a:spcAft>
                          <a:spcPts val="0"/>
                        </a:spcAft>
                        <a:buNone/>
                      </a:pPr>
                      <a:r>
                        <a:rPr lang="en-US" sz="700" b="1" i="0" u="sng" strike="noStrike" kern="1200" spc="0" baseline="0" noProof="0" dirty="0">
                          <a:ln>
                            <a:noFill/>
                          </a:ln>
                          <a:solidFill>
                            <a:srgbClr val="000000"/>
                          </a:solidFill>
                          <a:effectLst/>
                          <a:uFill>
                            <a:solidFill>
                              <a:schemeClr val="bg1"/>
                            </a:solidFill>
                          </a:uFill>
                          <a:latin typeface="Arial"/>
                          <a:ea typeface="+mn-ea"/>
                          <a:cs typeface="Arial"/>
                          <a:hlinkClick r:id="rId5">
                            <a:extLst>
                              <a:ext uri="{A12FA001-AC4F-418D-AE19-62706E023703}">
                                <ahyp:hlinkClr xmlns:ahyp="http://schemas.microsoft.com/office/drawing/2018/hyperlinkcolor" val="tx"/>
                              </a:ext>
                            </a:extLst>
                          </a:hlinkClick>
                        </a:rPr>
                        <a:t>Statewide Mental Health Services weekly grand rounds</a:t>
                      </a:r>
                      <a:r>
                        <a:rPr lang="en-US" sz="700" b="1" i="0" u="sng" strike="noStrike" kern="1200" spc="0" baseline="0" noProof="0" dirty="0">
                          <a:ln>
                            <a:noFill/>
                          </a:ln>
                          <a:solidFill>
                            <a:srgbClr val="000000"/>
                          </a:solidFill>
                          <a:effectLst/>
                          <a:uFill>
                            <a:solidFill>
                              <a:schemeClr val="bg1"/>
                            </a:solidFill>
                          </a:uFill>
                          <a:latin typeface="Arial"/>
                          <a:ea typeface="+mn-ea"/>
                          <a:cs typeface="Arial"/>
                        </a:rPr>
                        <a:t> </a:t>
                      </a:r>
                      <a:br>
                        <a:rPr lang="en-US" sz="700" b="0" i="0" u="none" strike="noStrike" kern="1200" spc="0" baseline="0" noProof="0" dirty="0">
                          <a:ln>
                            <a:noFill/>
                          </a:ln>
                          <a:solidFill>
                            <a:srgbClr val="000000"/>
                          </a:solidFill>
                          <a:effectLst/>
                          <a:latin typeface="Arial"/>
                          <a:ea typeface="+mn-ea"/>
                          <a:cs typeface="Arial"/>
                        </a:rPr>
                      </a:br>
                      <a:r>
                        <a:rPr lang="en-US" sz="700" b="0" i="0" u="none" strike="noStrike" kern="1200" spc="0" baseline="0" noProof="0" dirty="0">
                          <a:ln>
                            <a:noFill/>
                          </a:ln>
                          <a:solidFill>
                            <a:srgbClr val="000000"/>
                          </a:solidFill>
                          <a:effectLst/>
                          <a:latin typeface="Arial"/>
                          <a:ea typeface="+mn-ea"/>
                          <a:cs typeface="Arial"/>
                        </a:rPr>
                        <a:t>1-2pm </a:t>
                      </a:r>
                    </a:p>
                    <a:p>
                      <a:pPr marL="0" marR="0" lvl="0" indent="0" algn="l">
                        <a:lnSpc>
                          <a:spcPct val="100000"/>
                        </a:lnSpc>
                        <a:spcBef>
                          <a:spcPts val="0"/>
                        </a:spcBef>
                        <a:spcAft>
                          <a:spcPts val="0"/>
                        </a:spcAft>
                        <a:buNone/>
                      </a:pPr>
                      <a:r>
                        <a:rPr lang="en-US" sz="700" b="1" i="0" u="none" strike="noStrike" kern="1200" spc="0" baseline="0" noProof="0" dirty="0">
                          <a:ln>
                            <a:noFill/>
                          </a:ln>
                          <a:solidFill>
                            <a:srgbClr val="000000"/>
                          </a:solidFill>
                          <a:effectLst/>
                          <a:latin typeface="Arial"/>
                          <a:ea typeface="+mn-ea"/>
                          <a:cs typeface="Arial"/>
                        </a:rPr>
                        <a:t>WEBINAR</a:t>
                      </a:r>
                    </a:p>
                    <a:p>
                      <a:pPr marL="0" marR="0" lvl="0" indent="0" algn="l" defTabSz="914400">
                        <a:buNone/>
                      </a:pPr>
                      <a:r>
                        <a:rPr lang="en-US" sz="700" b="1" i="0" u="none" strike="noStrike" kern="1200" spc="0" baseline="0" noProof="0" dirty="0">
                          <a:ln>
                            <a:noFill/>
                          </a:ln>
                          <a:solidFill>
                            <a:srgbClr val="FFFFFF"/>
                          </a:solidFill>
                          <a:effectLst/>
                          <a:highlight>
                            <a:srgbClr val="57068C"/>
                          </a:highlight>
                          <a:latin typeface="Arial"/>
                          <a:cs typeface="Arial"/>
                        </a:rPr>
                        <a:t>Multidisciplinary</a:t>
                      </a:r>
                      <a:endParaRPr lang="en-US" sz="700" b="1" i="0" u="none" strike="noStrike" kern="1200" spc="0" baseline="0" dirty="0">
                        <a:ln>
                          <a:noFill/>
                        </a:ln>
                        <a:solidFill>
                          <a:srgbClr val="FFFFFF"/>
                        </a:solidFill>
                        <a:effectLst/>
                        <a:highlight>
                          <a:srgbClr val="57068C"/>
                        </a:highlight>
                        <a:latin typeface="Arial"/>
                        <a:cs typeface="Arial"/>
                      </a:endParaRPr>
                    </a:p>
                    <a:p>
                      <a:pPr marL="0" algn="l" defTabSz="914400" rtl="0" eaLnBrk="1" fontAlgn="b" latinLnBrk="0" hangingPunct="1"/>
                      <a:endParaRPr lang="en-US" sz="1200" b="0" i="0" u="none" strike="noStrike" kern="1200" baseline="8000" noProof="0" dirty="0">
                        <a:solidFill>
                          <a:schemeClr val="tx1"/>
                        </a:solidFill>
                        <a:effectLst/>
                        <a:latin typeface="Arial" panose="020B0604020202020204" pitchFamily="34" charset="0"/>
                        <a:ea typeface="+mn-ea"/>
                        <a:cs typeface="Arial" panose="020B0604020202020204" pitchFamily="34" charset="0"/>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2</a:t>
                      </a: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3</a:t>
                      </a:r>
                    </a:p>
                  </a:txBody>
                  <a:tcPr marL="74295" marR="74295" marT="37148" marB="37148">
                    <a:lnL>
                      <a:noFill/>
                    </a:lnL>
                    <a:lnR w="6350" cap="flat" cmpd="sng" algn="ctr">
                      <a:noFill/>
                      <a:prstDash val="solid"/>
                      <a:miter lim="800000"/>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77525503"/>
                  </a:ext>
                </a:extLst>
              </a:tr>
              <a:tr h="841705">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4</a:t>
                      </a:r>
                    </a:p>
                  </a:txBody>
                  <a:tcPr marL="74295" marR="74295" marT="37148" marB="37148">
                    <a:lnL w="6350" cap="flat" cmpd="sng" algn="ctr">
                      <a:noFill/>
                      <a:prstDash val="solid"/>
                      <a:miter lim="800000"/>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5</a:t>
                      </a: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6</a:t>
                      </a:r>
                    </a:p>
                    <a:p>
                      <a:pPr marL="0" algn="l" defTabSz="914400" rtl="0" eaLnBrk="1" fontAlgn="b" latinLnBrk="0" hangingPunct="1"/>
                      <a:endParaRPr lang="en-US" sz="1200" b="0" i="0" u="none" strike="noStrike" kern="1200" baseline="8000" dirty="0">
                        <a:solidFill>
                          <a:schemeClr val="tx1"/>
                        </a:solidFill>
                        <a:effectLst/>
                        <a:latin typeface="Arial" panose="020B0604020202020204" pitchFamily="34" charset="0"/>
                        <a:ea typeface="+mn-ea"/>
                        <a:cs typeface="Arial" panose="020B0604020202020204" pitchFamily="34" charset="0"/>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7</a:t>
                      </a:r>
                    </a:p>
                    <a:p>
                      <a:pPr marL="0" lvl="0" algn="l">
                        <a:buNone/>
                      </a:pPr>
                      <a:r>
                        <a:rPr lang="en-US" sz="700" b="1" i="0" u="sng" strike="noStrike" kern="1200" spc="0" baseline="0" noProof="0" dirty="0">
                          <a:ln>
                            <a:noFill/>
                          </a:ln>
                          <a:solidFill>
                            <a:schemeClr val="tx1"/>
                          </a:solidFill>
                          <a:effectLst/>
                          <a:uFill>
                            <a:solidFill>
                              <a:schemeClr val="bg1"/>
                            </a:solidFill>
                          </a:uFill>
                          <a:latin typeface="Arial"/>
                          <a:ea typeface="+mn-ea"/>
                          <a:cs typeface="Arial"/>
                          <a:hlinkClick r:id="rId6">
                            <a:extLst>
                              <a:ext uri="{A12FA001-AC4F-418D-AE19-62706E023703}">
                                <ahyp:hlinkClr xmlns:ahyp="http://schemas.microsoft.com/office/drawing/2018/hyperlinkcolor" val="tx"/>
                              </a:ext>
                            </a:extLst>
                          </a:hlinkClick>
                        </a:rPr>
                        <a:t>Cardiology at the interface of primary and secondary care</a:t>
                      </a:r>
                      <a:r>
                        <a:rPr lang="en-US" sz="700" b="1" i="0" u="sng" strike="noStrike" kern="1200" spc="0" baseline="0" noProof="0" dirty="0">
                          <a:ln>
                            <a:noFill/>
                          </a:ln>
                          <a:solidFill>
                            <a:schemeClr val="tx1"/>
                          </a:solidFill>
                          <a:effectLst/>
                          <a:uFill>
                            <a:solidFill>
                              <a:schemeClr val="bg1"/>
                            </a:solidFill>
                          </a:uFill>
                          <a:latin typeface="Arial"/>
                          <a:ea typeface="+mn-ea"/>
                          <a:cs typeface="Arial"/>
                        </a:rPr>
                        <a:t> – session two </a:t>
                      </a:r>
                      <a:br>
                        <a:rPr lang="en-US" sz="700" b="0" i="0" u="none" strike="noStrike" kern="1200" spc="0" baseline="0" noProof="0" dirty="0">
                          <a:ln>
                            <a:noFill/>
                          </a:ln>
                          <a:solidFill>
                            <a:srgbClr val="000000"/>
                          </a:solidFill>
                          <a:effectLst/>
                          <a:latin typeface="Arial"/>
                          <a:ea typeface="+mn-ea"/>
                          <a:cs typeface="Arial"/>
                        </a:rPr>
                      </a:br>
                      <a:r>
                        <a:rPr lang="en-US" sz="700" b="0" i="0" u="none" strike="noStrike" kern="1200" spc="0" baseline="0" noProof="0" dirty="0">
                          <a:ln>
                            <a:noFill/>
                          </a:ln>
                          <a:solidFill>
                            <a:srgbClr val="000000"/>
                          </a:solidFill>
                          <a:effectLst/>
                          <a:latin typeface="Arial"/>
                          <a:ea typeface="+mn-ea"/>
                          <a:cs typeface="Arial"/>
                        </a:rPr>
                        <a:t>6.30-8pm</a:t>
                      </a:r>
                    </a:p>
                    <a:p>
                      <a:pPr marL="0" lvl="0" algn="l">
                        <a:buNone/>
                      </a:pPr>
                      <a:r>
                        <a:rPr lang="en-US" sz="700" b="1" i="0" u="none" strike="noStrike" kern="1200" spc="0" baseline="0" noProof="0" dirty="0">
                          <a:ln>
                            <a:noFill/>
                          </a:ln>
                          <a:solidFill>
                            <a:srgbClr val="000000"/>
                          </a:solidFill>
                          <a:effectLst/>
                          <a:latin typeface="Arial"/>
                          <a:ea typeface="+mn-ea"/>
                          <a:cs typeface="Arial"/>
                        </a:rPr>
                        <a:t>WEBINAR</a:t>
                      </a:r>
                    </a:p>
                    <a:p>
                      <a:pPr marL="0" lvl="0" algn="l">
                        <a:buNone/>
                      </a:pPr>
                      <a:r>
                        <a:rPr lang="en-US" sz="700" b="1" i="0" u="none" strike="noStrike" kern="1200" spc="0" baseline="0" dirty="0">
                          <a:ln>
                            <a:noFill/>
                          </a:ln>
                          <a:solidFill>
                            <a:srgbClr val="FFFFFF"/>
                          </a:solidFill>
                          <a:effectLst/>
                          <a:highlight>
                            <a:srgbClr val="4B92DB"/>
                          </a:highlight>
                          <a:latin typeface="Arial"/>
                          <a:ea typeface="Times New Roman" panose="02020603050405020304" pitchFamily="18" charset="0"/>
                          <a:cs typeface="Arial"/>
                        </a:rPr>
                        <a:t>General Practitioners</a:t>
                      </a:r>
                      <a:endParaRPr lang="en-US" sz="700" b="0" i="0" u="none" strike="noStrike" dirty="0">
                        <a:effectLst/>
                        <a:highlight>
                          <a:srgbClr val="4B92DB"/>
                        </a:highlight>
                        <a:latin typeface="Arial" panose="020B0604020202020204" pitchFamily="34" charset="0"/>
                      </a:endParaRPr>
                    </a:p>
                    <a:p>
                      <a:pPr rtl="0" fontAlgn="base"/>
                      <a:endParaRPr lang="en-US" sz="1200" b="0" i="0" u="none" strike="noStrike" kern="1200" baseline="8000" dirty="0">
                        <a:solidFill>
                          <a:schemeClr val="tx1"/>
                        </a:solidFill>
                        <a:effectLst/>
                        <a:latin typeface="Arial" panose="020B0604020202020204" pitchFamily="34" charset="0"/>
                        <a:ea typeface="+mn-ea"/>
                        <a:cs typeface="Arial" panose="020B0604020202020204" pitchFamily="34" charset="0"/>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8</a:t>
                      </a:r>
                    </a:p>
                    <a:p>
                      <a:pPr marL="0" marR="0" lvl="0" indent="0" algn="l">
                        <a:lnSpc>
                          <a:spcPct val="100000"/>
                        </a:lnSpc>
                        <a:spcBef>
                          <a:spcPts val="0"/>
                        </a:spcBef>
                        <a:spcAft>
                          <a:spcPts val="0"/>
                        </a:spcAft>
                        <a:buNone/>
                      </a:pPr>
                      <a:r>
                        <a:rPr lang="en-US" sz="700" b="1" i="0" u="sng" strike="noStrike" kern="1200" spc="0" baseline="0" noProof="0" dirty="0">
                          <a:ln>
                            <a:noFill/>
                          </a:ln>
                          <a:solidFill>
                            <a:srgbClr val="000000"/>
                          </a:solidFill>
                          <a:effectLst/>
                          <a:uFill>
                            <a:solidFill>
                              <a:schemeClr val="bg1"/>
                            </a:solidFill>
                          </a:uFill>
                          <a:latin typeface="Arial"/>
                          <a:ea typeface="+mn-ea"/>
                          <a:cs typeface="Arial"/>
                          <a:hlinkClick r:id="rId5">
                            <a:extLst>
                              <a:ext uri="{A12FA001-AC4F-418D-AE19-62706E023703}">
                                <ahyp:hlinkClr xmlns:ahyp="http://schemas.microsoft.com/office/drawing/2018/hyperlinkcolor" val="tx"/>
                              </a:ext>
                            </a:extLst>
                          </a:hlinkClick>
                        </a:rPr>
                        <a:t>Statewide Mental Health Services weekly grand rounds</a:t>
                      </a:r>
                      <a:r>
                        <a:rPr lang="en-US" sz="700" b="1" i="0" u="sng" strike="noStrike" kern="1200" spc="0" baseline="0" noProof="0" dirty="0">
                          <a:ln>
                            <a:noFill/>
                          </a:ln>
                          <a:solidFill>
                            <a:srgbClr val="000000"/>
                          </a:solidFill>
                          <a:effectLst/>
                          <a:uFill>
                            <a:solidFill>
                              <a:schemeClr val="bg1"/>
                            </a:solidFill>
                          </a:uFill>
                          <a:latin typeface="Arial"/>
                          <a:ea typeface="+mn-ea"/>
                          <a:cs typeface="Arial"/>
                        </a:rPr>
                        <a:t> </a:t>
                      </a:r>
                      <a:br>
                        <a:rPr lang="en-US" sz="700" b="0" i="0" u="none" strike="noStrike" kern="1200" spc="0" baseline="0" noProof="0" dirty="0">
                          <a:ln>
                            <a:noFill/>
                          </a:ln>
                          <a:solidFill>
                            <a:srgbClr val="000000"/>
                          </a:solidFill>
                          <a:effectLst/>
                          <a:latin typeface="Arial"/>
                          <a:ea typeface="+mn-ea"/>
                          <a:cs typeface="Arial"/>
                        </a:rPr>
                      </a:br>
                      <a:r>
                        <a:rPr lang="en-US" sz="700" b="0" i="0" u="none" strike="noStrike" kern="1200" spc="0" baseline="0" noProof="0" dirty="0">
                          <a:ln>
                            <a:noFill/>
                          </a:ln>
                          <a:solidFill>
                            <a:srgbClr val="000000"/>
                          </a:solidFill>
                          <a:effectLst/>
                          <a:latin typeface="Arial"/>
                          <a:ea typeface="+mn-ea"/>
                          <a:cs typeface="Arial"/>
                        </a:rPr>
                        <a:t>1-2pm </a:t>
                      </a:r>
                    </a:p>
                    <a:p>
                      <a:pPr marL="0" marR="0" lvl="0" indent="0" algn="l">
                        <a:lnSpc>
                          <a:spcPct val="100000"/>
                        </a:lnSpc>
                        <a:spcBef>
                          <a:spcPts val="0"/>
                        </a:spcBef>
                        <a:spcAft>
                          <a:spcPts val="0"/>
                        </a:spcAft>
                        <a:buNone/>
                      </a:pPr>
                      <a:r>
                        <a:rPr lang="en-US" sz="700" b="1" i="0" u="none" strike="noStrike" kern="1200" spc="0" baseline="0" noProof="0" dirty="0">
                          <a:ln>
                            <a:noFill/>
                          </a:ln>
                          <a:solidFill>
                            <a:srgbClr val="000000"/>
                          </a:solidFill>
                          <a:effectLst/>
                          <a:latin typeface="Arial"/>
                          <a:ea typeface="+mn-ea"/>
                          <a:cs typeface="Arial"/>
                        </a:rPr>
                        <a:t>WEBINAR</a:t>
                      </a:r>
                    </a:p>
                    <a:p>
                      <a:pPr marL="0" marR="0" lvl="0" indent="0" algn="l" defTabSz="914400">
                        <a:buNone/>
                      </a:pPr>
                      <a:r>
                        <a:rPr lang="en-US" sz="700" b="1" i="0" u="none" strike="noStrike" kern="1200" spc="0" baseline="0" noProof="0" dirty="0">
                          <a:ln>
                            <a:noFill/>
                          </a:ln>
                          <a:solidFill>
                            <a:srgbClr val="FFFFFF"/>
                          </a:solidFill>
                          <a:effectLst/>
                          <a:highlight>
                            <a:srgbClr val="57068C"/>
                          </a:highlight>
                          <a:latin typeface="Arial"/>
                          <a:cs typeface="Arial"/>
                        </a:rPr>
                        <a:t>Multidisciplinary</a:t>
                      </a:r>
                      <a:endParaRPr lang="en-US" sz="700" b="1" i="0" u="none" strike="noStrike" kern="1200" spc="0" baseline="0" dirty="0">
                        <a:ln>
                          <a:noFill/>
                        </a:ln>
                        <a:solidFill>
                          <a:srgbClr val="FFFFFF"/>
                        </a:solidFill>
                        <a:effectLst/>
                        <a:highlight>
                          <a:srgbClr val="57068C"/>
                        </a:highlight>
                        <a:latin typeface="Arial"/>
                        <a:cs typeface="Arial"/>
                      </a:endParaRPr>
                    </a:p>
                    <a:p>
                      <a:pPr marL="0" algn="l" defTabSz="914400" rtl="0" eaLnBrk="1" fontAlgn="b" latinLnBrk="0" hangingPunct="1"/>
                      <a:endParaRPr lang="en-US" sz="1200" b="0" i="0" u="none" strike="noStrike" kern="1200" baseline="8000" dirty="0">
                        <a:solidFill>
                          <a:schemeClr val="tx1"/>
                        </a:solidFill>
                        <a:effectLst/>
                        <a:latin typeface="Arial" panose="020B0604020202020204" pitchFamily="34" charset="0"/>
                        <a:ea typeface="+mn-ea"/>
                        <a:cs typeface="Arial" panose="020B0604020202020204" pitchFamily="34" charset="0"/>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9</a:t>
                      </a:r>
                    </a:p>
                    <a:p>
                      <a:pPr marL="0" algn="l" defTabSz="914400" rtl="0" eaLnBrk="1" fontAlgn="b" latinLnBrk="0" hangingPunct="1"/>
                      <a:endParaRPr lang="en-US" sz="1200" b="0" i="0" u="none" strike="noStrike" kern="1200" baseline="8000" dirty="0">
                        <a:solidFill>
                          <a:schemeClr val="tx1"/>
                        </a:solidFill>
                        <a:effectLst/>
                        <a:latin typeface="Arial" panose="020B0604020202020204" pitchFamily="34" charset="0"/>
                        <a:ea typeface="+mn-ea"/>
                        <a:cs typeface="Arial" panose="020B0604020202020204" pitchFamily="34" charset="0"/>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10</a:t>
                      </a:r>
                    </a:p>
                    <a:p>
                      <a:pPr marL="0" lvl="0" algn="l">
                        <a:buNone/>
                      </a:pPr>
                      <a:r>
                        <a:rPr lang="en-US" sz="700" b="1" i="0" u="sng" strike="noStrike" kern="1200" spc="0" baseline="0" noProof="0" dirty="0">
                          <a:ln>
                            <a:noFill/>
                          </a:ln>
                          <a:solidFill>
                            <a:schemeClr val="tx1"/>
                          </a:solidFill>
                          <a:effectLst/>
                          <a:uFill>
                            <a:solidFill>
                              <a:schemeClr val="bg1"/>
                            </a:solidFill>
                          </a:uFill>
                          <a:latin typeface="Arial"/>
                          <a:ea typeface="+mn-ea"/>
                          <a:cs typeface="Arial"/>
                          <a:hlinkClick r:id="rId7">
                            <a:extLst>
                              <a:ext uri="{A12FA001-AC4F-418D-AE19-62706E023703}">
                                <ahyp:hlinkClr xmlns:ahyp="http://schemas.microsoft.com/office/drawing/2018/hyperlinkcolor" val="tx"/>
                              </a:ext>
                            </a:extLst>
                          </a:hlinkClick>
                        </a:rPr>
                        <a:t>ABC of CBT: Skills for GP’s</a:t>
                      </a:r>
                      <a:endParaRPr lang="en-US" sz="700" b="1" i="0" u="sng" strike="noStrike" kern="1200" spc="0" baseline="0" noProof="0" dirty="0">
                        <a:ln>
                          <a:noFill/>
                        </a:ln>
                        <a:solidFill>
                          <a:schemeClr val="tx1"/>
                        </a:solidFill>
                        <a:effectLst/>
                        <a:uFill>
                          <a:solidFill>
                            <a:schemeClr val="bg1"/>
                          </a:solidFill>
                        </a:uFill>
                        <a:latin typeface="Arial"/>
                        <a:ea typeface="+mn-ea"/>
                        <a:cs typeface="Arial"/>
                      </a:endParaRPr>
                    </a:p>
                    <a:p>
                      <a:pPr marL="0" lvl="0" algn="l">
                        <a:buNone/>
                      </a:pPr>
                      <a:r>
                        <a:rPr kumimoji="0" lang="en-GB" sz="700" b="0" i="0" u="none" strike="noStrike" kern="1200" cap="none" spc="0" normalizeH="0" baseline="0" noProof="0" dirty="0">
                          <a:ln>
                            <a:noFill/>
                          </a:ln>
                          <a:solidFill>
                            <a:prstClr val="black"/>
                          </a:solidFill>
                          <a:effectLst/>
                          <a:uLnTx/>
                          <a:uFillTx/>
                          <a:latin typeface="Arial"/>
                          <a:ea typeface="+mn-ea"/>
                          <a:cs typeface="Arial"/>
                        </a:rPr>
                        <a:t>(CPD accredited)</a:t>
                      </a:r>
                      <a:br>
                        <a:rPr lang="en-US" sz="700" b="0" i="0" u="none" strike="noStrike" kern="1200" spc="0" baseline="0" noProof="0" dirty="0">
                          <a:ln>
                            <a:noFill/>
                          </a:ln>
                          <a:solidFill>
                            <a:srgbClr val="000000"/>
                          </a:solidFill>
                          <a:effectLst/>
                          <a:latin typeface="Arial"/>
                          <a:ea typeface="+mn-ea"/>
                          <a:cs typeface="Arial"/>
                        </a:rPr>
                      </a:br>
                      <a:r>
                        <a:rPr lang="en-US" sz="700" b="0" i="0" u="none" strike="noStrike" kern="1200" spc="0" baseline="0" noProof="0" dirty="0">
                          <a:ln>
                            <a:noFill/>
                          </a:ln>
                          <a:solidFill>
                            <a:srgbClr val="000000"/>
                          </a:solidFill>
                          <a:effectLst/>
                          <a:latin typeface="Arial"/>
                          <a:ea typeface="+mn-ea"/>
                          <a:cs typeface="Arial"/>
                        </a:rPr>
                        <a:t>9am-5pm</a:t>
                      </a:r>
                    </a:p>
                    <a:p>
                      <a:pPr marL="0" lvl="0" algn="l">
                        <a:buNone/>
                      </a:pPr>
                      <a:r>
                        <a:rPr lang="en-US" sz="700" b="1" i="0" u="none" strike="noStrike" kern="1200" spc="0" baseline="0" noProof="0" dirty="0">
                          <a:ln>
                            <a:noFill/>
                          </a:ln>
                          <a:solidFill>
                            <a:srgbClr val="000000"/>
                          </a:solidFill>
                          <a:effectLst/>
                          <a:latin typeface="Arial"/>
                          <a:ea typeface="+mn-ea"/>
                          <a:cs typeface="Arial"/>
                        </a:rPr>
                        <a:t>WORKSHOP</a:t>
                      </a:r>
                    </a:p>
                    <a:p>
                      <a:pPr marL="0" lvl="0" algn="l">
                        <a:buNone/>
                      </a:pPr>
                      <a:r>
                        <a:rPr lang="en-US" sz="700" b="1" i="0" u="none" strike="noStrike" kern="1200" spc="0" baseline="0" noProof="0" dirty="0">
                          <a:ln>
                            <a:noFill/>
                          </a:ln>
                          <a:solidFill>
                            <a:srgbClr val="000000"/>
                          </a:solidFill>
                          <a:effectLst/>
                          <a:latin typeface="Arial"/>
                          <a:ea typeface="+mn-ea"/>
                          <a:cs typeface="Arial"/>
                        </a:rPr>
                        <a:t>HOBART</a:t>
                      </a:r>
                    </a:p>
                    <a:p>
                      <a:pPr marL="0" lvl="0" algn="l">
                        <a:buNone/>
                      </a:pPr>
                      <a:r>
                        <a:rPr lang="en-US" sz="700" b="1" i="0" u="none" strike="noStrike" kern="1200" spc="0" baseline="0" dirty="0">
                          <a:ln>
                            <a:noFill/>
                          </a:ln>
                          <a:solidFill>
                            <a:srgbClr val="FFFFFF"/>
                          </a:solidFill>
                          <a:effectLst/>
                          <a:highlight>
                            <a:srgbClr val="4B92DB"/>
                          </a:highlight>
                          <a:latin typeface="Arial"/>
                          <a:ea typeface="+mn-ea"/>
                          <a:cs typeface="Arial"/>
                        </a:rPr>
                        <a:t>General Practitioners</a:t>
                      </a:r>
                      <a:endParaRPr lang="en-US" sz="700" b="0" i="0" u="none" strike="noStrike" dirty="0">
                        <a:effectLst/>
                        <a:highlight>
                          <a:srgbClr val="4B92DB"/>
                        </a:highlight>
                        <a:latin typeface="Arial" panose="020B0604020202020204" pitchFamily="34" charset="0"/>
                      </a:endParaRPr>
                    </a:p>
                    <a:p>
                      <a:pPr marL="0" algn="l" defTabSz="914400" rtl="0" eaLnBrk="1" fontAlgn="b" latinLnBrk="0" hangingPunct="1"/>
                      <a:endParaRPr lang="en-US" sz="1200" b="0" i="0" u="none" strike="noStrike" kern="1200" baseline="8000" dirty="0">
                        <a:solidFill>
                          <a:schemeClr val="tx1"/>
                        </a:solidFill>
                        <a:effectLst/>
                        <a:latin typeface="Arial"/>
                        <a:ea typeface="+mn-ea"/>
                        <a:cs typeface="Arial"/>
                      </a:endParaRPr>
                    </a:p>
                  </a:txBody>
                  <a:tcPr marL="74295" marR="74295" marT="37148" marB="37148">
                    <a:lnL>
                      <a:noFill/>
                    </a:lnL>
                    <a:lnR w="6350" cap="flat" cmpd="sng" algn="ctr">
                      <a:noFill/>
                      <a:prstDash val="solid"/>
                      <a:miter lim="800000"/>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94126119"/>
                  </a:ext>
                </a:extLst>
              </a:tr>
              <a:tr h="1765404">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11</a:t>
                      </a:r>
                    </a:p>
                  </a:txBody>
                  <a:tcPr marL="74295" marR="74295" marT="37148" marB="37148">
                    <a:lnL w="6350" cap="flat" cmpd="sng" algn="ctr">
                      <a:noFill/>
                      <a:prstDash val="solid"/>
                      <a:miter lim="800000"/>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12</a:t>
                      </a: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13</a:t>
                      </a:r>
                    </a:p>
                    <a:p>
                      <a:pPr marL="0" marR="0" lvl="0" indent="0" algn="l" defTabSz="742950" rtl="0" eaLnBrk="1" fontAlgn="b" latinLnBrk="0" hangingPunct="1">
                        <a:lnSpc>
                          <a:spcPct val="100000"/>
                        </a:lnSpc>
                        <a:spcBef>
                          <a:spcPts val="0"/>
                        </a:spcBef>
                        <a:spcAft>
                          <a:spcPts val="0"/>
                        </a:spcAft>
                        <a:buClrTx/>
                        <a:buSzTx/>
                        <a:buFontTx/>
                        <a:buNone/>
                        <a:tabLst/>
                        <a:defRPr/>
                      </a:pPr>
                      <a:r>
                        <a:rPr kumimoji="0" lang="en-US" sz="700" b="1" i="0" u="sng" strike="noStrike" kern="1200" cap="none" spc="0" normalizeH="0" baseline="0" noProof="0" dirty="0">
                          <a:ln>
                            <a:noFill/>
                          </a:ln>
                          <a:solidFill>
                            <a:schemeClr val="tx1"/>
                          </a:solidFill>
                          <a:effectLst/>
                          <a:uLnTx/>
                          <a:uFill>
                            <a:solidFill>
                              <a:prstClr val="white"/>
                            </a:solidFill>
                          </a:uFill>
                          <a:latin typeface="Arial"/>
                          <a:ea typeface="+mn-ea"/>
                          <a:cs typeface="Arial"/>
                          <a:hlinkClick r:id="rId8">
                            <a:extLst>
                              <a:ext uri="{A12FA001-AC4F-418D-AE19-62706E023703}">
                                <ahyp:hlinkClr xmlns:ahyp="http://schemas.microsoft.com/office/drawing/2018/hyperlinkcolor" val="tx"/>
                              </a:ext>
                            </a:extLst>
                          </a:hlinkClick>
                        </a:rPr>
                        <a:t>Mental health continuum of care – Clinical consultation  </a:t>
                      </a:r>
                      <a:br>
                        <a:rPr kumimoji="0" lang="en-US" sz="700" b="1" i="0" u="none" strike="noStrike" kern="1200" cap="none" spc="0" normalizeH="0" baseline="0" noProof="0" dirty="0">
                          <a:ln>
                            <a:noFill/>
                          </a:ln>
                          <a:solidFill>
                            <a:srgbClr val="000000"/>
                          </a:solidFill>
                          <a:effectLst/>
                          <a:uLnTx/>
                          <a:uFillTx/>
                          <a:latin typeface="Arial"/>
                          <a:ea typeface="+mn-ea"/>
                          <a:cs typeface="Arial"/>
                        </a:rPr>
                      </a:br>
                      <a:r>
                        <a:rPr kumimoji="0" lang="en-US" sz="700" b="0" i="0" u="none" strike="noStrike" kern="1200" cap="none" spc="0" normalizeH="0" baseline="0" noProof="0" dirty="0">
                          <a:ln>
                            <a:noFill/>
                          </a:ln>
                          <a:solidFill>
                            <a:srgbClr val="000000"/>
                          </a:solidFill>
                          <a:effectLst/>
                          <a:uLnTx/>
                          <a:uFillTx/>
                          <a:latin typeface="Arial"/>
                          <a:ea typeface="+mn-ea"/>
                          <a:cs typeface="Arial"/>
                        </a:rPr>
                        <a:t>6.30-7.30pm </a:t>
                      </a:r>
                    </a:p>
                    <a:p>
                      <a:pPr marL="0" marR="0" lvl="0" indent="0" algn="l" defTabSz="742950" rtl="0" eaLnBrk="1" fontAlgn="b"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Arial"/>
                          <a:ea typeface="+mn-ea"/>
                          <a:cs typeface="Arial"/>
                        </a:rPr>
                        <a:t>WEBINAR</a:t>
                      </a:r>
                      <a:endParaRPr kumimoji="0" lang="en-US" sz="7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742950" rtl="0" eaLnBrk="1" fontAlgn="b"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FFFFFF"/>
                          </a:solidFill>
                          <a:effectLst/>
                          <a:highlight>
                            <a:srgbClr val="57068C"/>
                          </a:highlight>
                          <a:uLnTx/>
                          <a:uFillTx/>
                          <a:latin typeface="Arial"/>
                          <a:ea typeface="Times New Roman" panose="02020603050405020304" pitchFamily="18" charset="0"/>
                          <a:cs typeface="Arial"/>
                        </a:rPr>
                        <a:t>Multidisciplinary</a:t>
                      </a:r>
                      <a:endParaRPr kumimoji="0" lang="en-US" sz="700" b="0" i="0" u="none" strike="noStrike" kern="1200" cap="none" spc="0" normalizeH="0" baseline="0" noProof="0" dirty="0">
                        <a:ln>
                          <a:noFill/>
                        </a:ln>
                        <a:solidFill>
                          <a:prstClr val="black"/>
                        </a:solidFill>
                        <a:effectLst/>
                        <a:uLnTx/>
                        <a:uFillTx/>
                        <a:latin typeface="Arial"/>
                        <a:ea typeface="+mn-ea"/>
                        <a:cs typeface="Arial"/>
                      </a:endParaRPr>
                    </a:p>
                    <a:p>
                      <a:pPr marL="0" algn="l" defTabSz="914400" rtl="0" eaLnBrk="1" fontAlgn="b" latinLnBrk="0" hangingPunct="1"/>
                      <a:endParaRPr lang="en-US" sz="1200" b="0" i="0" u="none" strike="noStrike" kern="1200" baseline="8000" dirty="0">
                        <a:solidFill>
                          <a:schemeClr val="tx1"/>
                        </a:solidFill>
                        <a:effectLst/>
                        <a:latin typeface="Arial"/>
                        <a:ea typeface="+mn-ea"/>
                        <a:cs typeface="Arial"/>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14</a:t>
                      </a:r>
                    </a:p>
                    <a:p>
                      <a:pPr marL="0" marR="0" indent="0" algn="l" rtl="0" eaLnBrk="1" fontAlgn="b" latinLnBrk="0" hangingPunct="1"/>
                      <a:r>
                        <a:rPr lang="en-US" sz="700" b="1" i="0" u="sng" strike="noStrike" kern="1200" baseline="0" dirty="0">
                          <a:solidFill>
                            <a:schemeClr val="tx1"/>
                          </a:solidFill>
                          <a:effectLst/>
                          <a:uFill>
                            <a:solidFill>
                              <a:schemeClr val="bg1"/>
                            </a:solidFill>
                          </a:uFill>
                          <a:latin typeface="Arial"/>
                          <a:cs typeface="Arial"/>
                          <a:hlinkClick r:id="rId9">
                            <a:extLst>
                              <a:ext uri="{A12FA001-AC4F-418D-AE19-62706E023703}">
                                <ahyp:hlinkClr xmlns:ahyp="http://schemas.microsoft.com/office/drawing/2018/hyperlinkcolor" val="tx"/>
                              </a:ext>
                            </a:extLst>
                          </a:hlinkClick>
                        </a:rPr>
                        <a:t>Networking breakfast</a:t>
                      </a:r>
                      <a:br>
                        <a:rPr lang="en-US" sz="700" b="0" i="0" u="none" strike="noStrike" kern="1200" baseline="0" dirty="0">
                          <a:solidFill>
                            <a:srgbClr val="000000"/>
                          </a:solidFill>
                          <a:effectLst/>
                          <a:latin typeface="Arial"/>
                          <a:cs typeface="Arial"/>
                        </a:rPr>
                      </a:br>
                      <a:r>
                        <a:rPr lang="en-US" sz="700" b="0" i="0" u="none" strike="noStrike" kern="1200" baseline="0" dirty="0">
                          <a:solidFill>
                            <a:srgbClr val="000000"/>
                          </a:solidFill>
                          <a:effectLst/>
                          <a:latin typeface="Arial"/>
                          <a:cs typeface="Arial"/>
                        </a:rPr>
                        <a:t>7.30-9am </a:t>
                      </a:r>
                      <a:endParaRPr lang="en-US" sz="700" b="0" i="0" u="none" strike="noStrike" dirty="0">
                        <a:effectLst/>
                        <a:latin typeface="Arial"/>
                        <a:cs typeface="Arial"/>
                      </a:endParaRPr>
                    </a:p>
                    <a:p>
                      <a:pPr marL="0" marR="0" indent="0" algn="l" rtl="0" eaLnBrk="1" fontAlgn="b" latinLnBrk="0" hangingPunct="1"/>
                      <a:r>
                        <a:rPr lang="en-US" sz="700" b="1" i="0" u="none" strike="noStrike" kern="1200" baseline="0" dirty="0">
                          <a:solidFill>
                            <a:srgbClr val="000000"/>
                          </a:solidFill>
                          <a:effectLst/>
                          <a:latin typeface="Arial"/>
                          <a:cs typeface="Arial"/>
                        </a:rPr>
                        <a:t>LAUNCESTON</a:t>
                      </a:r>
                      <a:endParaRPr lang="en-US" sz="700" b="0" i="0" u="none" strike="noStrike" dirty="0">
                        <a:effectLst/>
                        <a:latin typeface="Arial"/>
                        <a:cs typeface="Arial"/>
                      </a:endParaRPr>
                    </a:p>
                    <a:p>
                      <a:pPr marL="0" marR="0" indent="0" algn="l" rtl="0" eaLnBrk="1" fontAlgn="b" latinLnBrk="0" hangingPunct="1"/>
                      <a:r>
                        <a:rPr lang="en-US" sz="700" b="1" i="0" u="none" strike="noStrike" kern="1200" dirty="0">
                          <a:solidFill>
                            <a:srgbClr val="FFFFFF"/>
                          </a:solidFill>
                          <a:effectLst/>
                          <a:highlight>
                            <a:srgbClr val="7AB800"/>
                          </a:highlight>
                          <a:latin typeface="Arial"/>
                          <a:ea typeface="Times New Roman" panose="02020603050405020304" pitchFamily="18" charset="0"/>
                          <a:cs typeface="Arial"/>
                        </a:rPr>
                        <a:t>General practice managers</a:t>
                      </a:r>
                      <a:endParaRPr lang="en-US" sz="700" b="0" i="0" u="none" strike="noStrike" dirty="0">
                        <a:effectLst/>
                        <a:latin typeface="Arial"/>
                        <a:cs typeface="Arial"/>
                      </a:endParaRPr>
                    </a:p>
                    <a:p>
                      <a:pPr marL="0" marR="0" indent="0" algn="l" rtl="0" eaLnBrk="1" fontAlgn="b" latinLnBrk="0" hangingPunct="1"/>
                      <a:endParaRPr lang="en-US" sz="700" b="1" i="0" u="none" strike="noStrike" kern="1200" spc="0" baseline="0" dirty="0">
                        <a:ln>
                          <a:noFill/>
                        </a:ln>
                        <a:solidFill>
                          <a:srgbClr val="000000"/>
                        </a:solidFill>
                        <a:effectLst/>
                        <a:latin typeface="Arial"/>
                        <a:cs typeface="Arial"/>
                      </a:endParaRPr>
                    </a:p>
                    <a:p>
                      <a:pPr marL="0" marR="0" indent="0" algn="l" rtl="0" eaLnBrk="1" fontAlgn="b" latinLnBrk="0" hangingPunct="1"/>
                      <a:r>
                        <a:rPr lang="en-US" sz="700" b="1" i="0" u="sng" strike="noStrike" kern="1200" spc="0" baseline="0" dirty="0">
                          <a:ln>
                            <a:noFill/>
                          </a:ln>
                          <a:solidFill>
                            <a:schemeClr val="tx1"/>
                          </a:solidFill>
                          <a:effectLst/>
                          <a:uFill>
                            <a:solidFill>
                              <a:schemeClr val="bg1"/>
                            </a:solidFill>
                          </a:uFill>
                          <a:latin typeface="Arial"/>
                          <a:cs typeface="Arial"/>
                          <a:hlinkClick r:id="rId10">
                            <a:extLst>
                              <a:ext uri="{A12FA001-AC4F-418D-AE19-62706E023703}">
                                <ahyp:hlinkClr xmlns:ahyp="http://schemas.microsoft.com/office/drawing/2018/hyperlinkcolor" val="tx"/>
                              </a:ext>
                            </a:extLst>
                          </a:hlinkClick>
                        </a:rPr>
                        <a:t>Mental Health IAR Training- child version</a:t>
                      </a:r>
                      <a:br>
                        <a:rPr lang="en-US" sz="700" b="1" i="0" u="none" strike="noStrike" kern="1200" spc="0" baseline="0" dirty="0">
                          <a:ln>
                            <a:noFill/>
                          </a:ln>
                          <a:solidFill>
                            <a:srgbClr val="000000"/>
                          </a:solidFill>
                          <a:effectLst/>
                          <a:latin typeface="Arial"/>
                          <a:ea typeface="+mn-ea"/>
                          <a:cs typeface="Arial"/>
                        </a:rPr>
                      </a:br>
                      <a:r>
                        <a:rPr lang="en-US" sz="700" b="0" i="0" u="none" strike="noStrike" kern="1200" spc="0" baseline="0" dirty="0">
                          <a:ln>
                            <a:noFill/>
                          </a:ln>
                          <a:solidFill>
                            <a:srgbClr val="000000"/>
                          </a:solidFill>
                          <a:effectLst/>
                          <a:latin typeface="Arial"/>
                          <a:ea typeface="+mn-ea"/>
                          <a:cs typeface="Arial"/>
                        </a:rPr>
                        <a:t>12-2pm </a:t>
                      </a:r>
                    </a:p>
                    <a:p>
                      <a:pPr marL="0" marR="0" indent="0" algn="l" rtl="0" eaLnBrk="1" fontAlgn="b" latinLnBrk="0" hangingPunct="1"/>
                      <a:r>
                        <a:rPr lang="en-US" sz="700" b="1" i="0" u="none" strike="noStrike" kern="1200" spc="0" baseline="0" dirty="0">
                          <a:ln>
                            <a:noFill/>
                          </a:ln>
                          <a:solidFill>
                            <a:srgbClr val="000000"/>
                          </a:solidFill>
                          <a:effectLst/>
                          <a:latin typeface="Arial"/>
                          <a:cs typeface="Arial"/>
                        </a:rPr>
                        <a:t>WEBINAR</a:t>
                      </a:r>
                      <a:endParaRPr lang="en-US" sz="700" b="0" i="0" u="none" strike="noStrike" dirty="0">
                        <a:effectLst/>
                        <a:latin typeface="Arial"/>
                        <a:cs typeface="Arial"/>
                      </a:endParaRPr>
                    </a:p>
                    <a:p>
                      <a:pPr marL="0" marR="0" indent="0" algn="l" rtl="0" eaLnBrk="1" fontAlgn="b" latinLnBrk="0" hangingPunct="1"/>
                      <a:r>
                        <a:rPr lang="en-US" sz="700" b="1" i="0" u="none" strike="noStrike" kern="1200" spc="0" baseline="0" dirty="0">
                          <a:ln>
                            <a:noFill/>
                          </a:ln>
                          <a:solidFill>
                            <a:srgbClr val="FFFFFF"/>
                          </a:solidFill>
                          <a:effectLst/>
                          <a:highlight>
                            <a:srgbClr val="57068C"/>
                          </a:highlight>
                          <a:latin typeface="Arial"/>
                          <a:ea typeface="Times New Roman" panose="02020603050405020304" pitchFamily="18" charset="0"/>
                          <a:cs typeface="Arial"/>
                        </a:rPr>
                        <a:t>Multidisciplinary</a:t>
                      </a:r>
                      <a:endParaRPr lang="en-US" sz="700" b="0" i="0" u="none" strike="noStrike" dirty="0">
                        <a:effectLst/>
                        <a:latin typeface="Arial"/>
                        <a:cs typeface="Arial"/>
                      </a:endParaRPr>
                    </a:p>
                    <a:p>
                      <a:pPr marL="0" algn="l" defTabSz="914400" rtl="0" eaLnBrk="1" fontAlgn="b" latinLnBrk="0" hangingPunct="1"/>
                      <a:endParaRPr lang="en-US" sz="1200" b="0" i="0" u="none" strike="noStrike" kern="1200" baseline="8000" dirty="0">
                        <a:solidFill>
                          <a:schemeClr val="tx1"/>
                        </a:solidFill>
                        <a:effectLst/>
                        <a:latin typeface="Arial" panose="020B0604020202020204" pitchFamily="34" charset="0"/>
                        <a:ea typeface="+mn-ea"/>
                        <a:cs typeface="Arial" panose="020B0604020202020204" pitchFamily="34" charset="0"/>
                      </a:endParaRPr>
                    </a:p>
                    <a:p>
                      <a:pPr marL="0" marR="0" lvl="0" indent="0" algn="l" defTabSz="742950" rtl="0" eaLnBrk="1" fontAlgn="b" latinLnBrk="0" hangingPunct="1">
                        <a:lnSpc>
                          <a:spcPct val="100000"/>
                        </a:lnSpc>
                        <a:spcBef>
                          <a:spcPts val="0"/>
                        </a:spcBef>
                        <a:spcAft>
                          <a:spcPts val="0"/>
                        </a:spcAft>
                        <a:buClrTx/>
                        <a:buSzTx/>
                        <a:buFontTx/>
                        <a:buNone/>
                        <a:tabLst/>
                        <a:defRPr/>
                      </a:pPr>
                      <a:r>
                        <a:rPr kumimoji="0" lang="en-US" sz="700" b="1" i="0" u="sng" strike="noStrike" kern="1200" cap="none" spc="0" normalizeH="0" baseline="0" noProof="0" dirty="0">
                          <a:ln>
                            <a:noFill/>
                          </a:ln>
                          <a:solidFill>
                            <a:prstClr val="black"/>
                          </a:solidFill>
                          <a:effectLst/>
                          <a:uLnTx/>
                          <a:uFill>
                            <a:solidFill>
                              <a:prstClr val="white"/>
                            </a:solidFill>
                          </a:uFill>
                          <a:latin typeface="Arial"/>
                          <a:ea typeface="+mn-ea"/>
                          <a:cs typeface="Arial"/>
                          <a:hlinkClick r:id="rId11">
                            <a:extLst>
                              <a:ext uri="{A12FA001-AC4F-418D-AE19-62706E023703}">
                                <ahyp:hlinkClr xmlns:ahyp="http://schemas.microsoft.com/office/drawing/2018/hyperlinkcolor" val="tx"/>
                              </a:ext>
                            </a:extLst>
                          </a:hlinkClick>
                        </a:rPr>
                        <a:t>Mental health continuum of care – Clinical consultation  </a:t>
                      </a:r>
                      <a:br>
                        <a:rPr kumimoji="0" lang="en-US" sz="700" b="1" i="0" u="none" strike="noStrike" kern="1200" cap="none" spc="0" normalizeH="0" baseline="0" noProof="0" dirty="0">
                          <a:ln>
                            <a:noFill/>
                          </a:ln>
                          <a:solidFill>
                            <a:srgbClr val="000000"/>
                          </a:solidFill>
                          <a:effectLst/>
                          <a:uLnTx/>
                          <a:uFillTx/>
                          <a:latin typeface="Arial"/>
                          <a:ea typeface="+mn-ea"/>
                          <a:cs typeface="Arial"/>
                        </a:rPr>
                      </a:br>
                      <a:r>
                        <a:rPr kumimoji="0" lang="en-US" sz="700" b="0" i="0" u="none" strike="noStrike" kern="1200" cap="none" spc="0" normalizeH="0" baseline="0" noProof="0" dirty="0">
                          <a:ln>
                            <a:noFill/>
                          </a:ln>
                          <a:solidFill>
                            <a:srgbClr val="000000"/>
                          </a:solidFill>
                          <a:effectLst/>
                          <a:uLnTx/>
                          <a:uFillTx/>
                          <a:latin typeface="Arial"/>
                          <a:ea typeface="+mn-ea"/>
                          <a:cs typeface="Arial"/>
                        </a:rPr>
                        <a:t>6.30-7.30pm </a:t>
                      </a:r>
                    </a:p>
                    <a:p>
                      <a:pPr marL="0" marR="0" lvl="0" indent="0" algn="l" defTabSz="742950" rtl="0" eaLnBrk="1" fontAlgn="b"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Arial"/>
                          <a:ea typeface="+mn-ea"/>
                          <a:cs typeface="Arial"/>
                        </a:rPr>
                        <a:t>WEBINAR</a:t>
                      </a:r>
                      <a:endParaRPr kumimoji="0" lang="en-US" sz="7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742950" rtl="0" eaLnBrk="1" fontAlgn="b"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FFFFFF"/>
                          </a:solidFill>
                          <a:effectLst/>
                          <a:highlight>
                            <a:srgbClr val="57068C"/>
                          </a:highlight>
                          <a:uLnTx/>
                          <a:uFillTx/>
                          <a:latin typeface="Arial"/>
                          <a:ea typeface="Times New Roman" panose="02020603050405020304" pitchFamily="18" charset="0"/>
                          <a:cs typeface="Arial"/>
                        </a:rPr>
                        <a:t>Multidisciplinary (THS)</a:t>
                      </a:r>
                      <a:endParaRPr kumimoji="0" lang="en-US" sz="700" b="0" i="0" u="none" strike="noStrike" kern="1200" cap="none" spc="0" normalizeH="0" baseline="0" noProof="0" dirty="0">
                        <a:ln>
                          <a:noFill/>
                        </a:ln>
                        <a:solidFill>
                          <a:prstClr val="black"/>
                        </a:solidFill>
                        <a:effectLst/>
                        <a:uLnTx/>
                        <a:uFillTx/>
                        <a:latin typeface="Arial"/>
                        <a:ea typeface="+mn-ea"/>
                        <a:cs typeface="Arial"/>
                      </a:endParaRPr>
                    </a:p>
                    <a:p>
                      <a:pPr marL="0" algn="l" defTabSz="914400" rtl="0" eaLnBrk="1" fontAlgn="b" latinLnBrk="0" hangingPunct="1"/>
                      <a:endParaRPr lang="en-US" sz="1200" b="0" i="0" u="none" strike="noStrike" kern="1200" baseline="8000" dirty="0">
                        <a:solidFill>
                          <a:schemeClr val="tx1"/>
                        </a:solidFill>
                        <a:effectLst/>
                        <a:latin typeface="Arial" panose="020B0604020202020204" pitchFamily="34" charset="0"/>
                        <a:ea typeface="+mn-ea"/>
                        <a:cs typeface="Arial" panose="020B0604020202020204" pitchFamily="34" charset="0"/>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15</a:t>
                      </a:r>
                    </a:p>
                    <a:p>
                      <a:pPr marL="0" marR="0" indent="0" algn="l" rtl="0" eaLnBrk="1" fontAlgn="b" latinLnBrk="0" hangingPunct="1"/>
                      <a:r>
                        <a:rPr lang="en-US" sz="700" b="1" i="0" u="none" strike="noStrike" kern="1200" baseline="0" dirty="0">
                          <a:solidFill>
                            <a:schemeClr val="tx1">
                              <a:lumMod val="95000"/>
                              <a:lumOff val="5000"/>
                            </a:schemeClr>
                          </a:solidFill>
                          <a:effectLst/>
                          <a:uFill>
                            <a:solidFill>
                              <a:schemeClr val="bg1"/>
                            </a:solidFill>
                          </a:uFill>
                          <a:latin typeface="Arial"/>
                          <a:cs typeface="Arial"/>
                          <a:hlinkClick r:id="rId12">
                            <a:extLst>
                              <a:ext uri="{A12FA001-AC4F-418D-AE19-62706E023703}">
                                <ahyp:hlinkClr xmlns:ahyp="http://schemas.microsoft.com/office/drawing/2018/hyperlinkcolor" val="tx"/>
                              </a:ext>
                            </a:extLst>
                          </a:hlinkClick>
                        </a:rPr>
                        <a:t>Networking breakfast</a:t>
                      </a:r>
                      <a:br>
                        <a:rPr lang="en-US" sz="700" b="0" i="0" u="none" strike="noStrike" kern="1200" baseline="0" dirty="0">
                          <a:solidFill>
                            <a:srgbClr val="000000"/>
                          </a:solidFill>
                          <a:effectLst/>
                          <a:latin typeface="Arial"/>
                          <a:cs typeface="Arial"/>
                        </a:rPr>
                      </a:br>
                      <a:r>
                        <a:rPr lang="en-US" sz="700" b="0" i="0" u="none" strike="noStrike" kern="1200" baseline="0" dirty="0">
                          <a:solidFill>
                            <a:srgbClr val="000000"/>
                          </a:solidFill>
                          <a:effectLst/>
                          <a:latin typeface="Arial"/>
                          <a:cs typeface="Arial"/>
                        </a:rPr>
                        <a:t>7.30-9am </a:t>
                      </a:r>
                      <a:endParaRPr lang="en-US" sz="700" b="0" i="0" u="none" strike="noStrike" dirty="0">
                        <a:effectLst/>
                        <a:latin typeface="Arial"/>
                        <a:cs typeface="Arial"/>
                      </a:endParaRPr>
                    </a:p>
                    <a:p>
                      <a:pPr marL="0" marR="0" indent="0" algn="l" rtl="0" eaLnBrk="1" fontAlgn="b" latinLnBrk="0" hangingPunct="1"/>
                      <a:r>
                        <a:rPr lang="en-US" sz="700" b="1" i="0" u="none" strike="noStrike" kern="1200" baseline="0" dirty="0">
                          <a:solidFill>
                            <a:srgbClr val="000000"/>
                          </a:solidFill>
                          <a:effectLst/>
                          <a:latin typeface="Arial"/>
                          <a:cs typeface="Arial"/>
                        </a:rPr>
                        <a:t>DEVONPORT</a:t>
                      </a:r>
                      <a:endParaRPr lang="en-US" sz="700" b="0" i="0" u="none" strike="noStrike" dirty="0">
                        <a:effectLst/>
                        <a:latin typeface="Arial"/>
                        <a:cs typeface="Arial"/>
                      </a:endParaRPr>
                    </a:p>
                    <a:p>
                      <a:pPr marL="0" marR="0" indent="0" algn="l" rtl="0" eaLnBrk="1" fontAlgn="b" latinLnBrk="0" hangingPunct="1"/>
                      <a:r>
                        <a:rPr lang="en-US" sz="700" b="1" i="0" u="none" strike="noStrike" kern="1200" dirty="0">
                          <a:solidFill>
                            <a:srgbClr val="FFFFFF"/>
                          </a:solidFill>
                          <a:effectLst/>
                          <a:highlight>
                            <a:srgbClr val="7AB800"/>
                          </a:highlight>
                          <a:latin typeface="Arial"/>
                          <a:ea typeface="Times New Roman" panose="02020603050405020304" pitchFamily="18" charset="0"/>
                          <a:cs typeface="Arial"/>
                        </a:rPr>
                        <a:t>General practice managers</a:t>
                      </a:r>
                      <a:endParaRPr lang="en-US" sz="700" b="0" i="0" u="none" strike="noStrike" dirty="0">
                        <a:effectLst/>
                        <a:latin typeface="Arial"/>
                        <a:cs typeface="Arial"/>
                      </a:endParaRPr>
                    </a:p>
                    <a:p>
                      <a:pPr marL="0" marR="0" lvl="0" indent="0" algn="l">
                        <a:lnSpc>
                          <a:spcPct val="100000"/>
                        </a:lnSpc>
                        <a:spcBef>
                          <a:spcPts val="0"/>
                        </a:spcBef>
                        <a:spcAft>
                          <a:spcPts val="0"/>
                        </a:spcAft>
                        <a:buNone/>
                      </a:pPr>
                      <a:endParaRPr lang="en-US" sz="700" b="1" i="0" u="sng" strike="noStrike" kern="1200" spc="0" baseline="0" noProof="0" dirty="0">
                        <a:ln>
                          <a:noFill/>
                        </a:ln>
                        <a:solidFill>
                          <a:srgbClr val="000000"/>
                        </a:solidFill>
                        <a:effectLst/>
                        <a:uFill>
                          <a:solidFill>
                            <a:schemeClr val="bg1"/>
                          </a:solidFill>
                        </a:uFill>
                        <a:latin typeface="Arial"/>
                        <a:ea typeface="+mn-ea"/>
                        <a:cs typeface="Arial"/>
                        <a:hlinkClick r:id="rId5">
                          <a:extLst>
                            <a:ext uri="{A12FA001-AC4F-418D-AE19-62706E023703}">
                              <ahyp:hlinkClr xmlns:ahyp="http://schemas.microsoft.com/office/drawing/2018/hyperlinkcolor" val="tx"/>
                            </a:ext>
                          </a:extLst>
                        </a:hlinkClick>
                      </a:endParaRPr>
                    </a:p>
                    <a:p>
                      <a:pPr marL="0" marR="0" lvl="0" indent="0" algn="l">
                        <a:lnSpc>
                          <a:spcPct val="100000"/>
                        </a:lnSpc>
                        <a:spcBef>
                          <a:spcPts val="0"/>
                        </a:spcBef>
                        <a:spcAft>
                          <a:spcPts val="0"/>
                        </a:spcAft>
                        <a:buNone/>
                      </a:pPr>
                      <a:r>
                        <a:rPr lang="en-US" sz="700" b="1" i="0" u="sng" strike="noStrike" kern="1200" spc="0" baseline="0" noProof="0" dirty="0">
                          <a:ln>
                            <a:noFill/>
                          </a:ln>
                          <a:solidFill>
                            <a:srgbClr val="000000"/>
                          </a:solidFill>
                          <a:effectLst/>
                          <a:uFill>
                            <a:solidFill>
                              <a:schemeClr val="bg1"/>
                            </a:solidFill>
                          </a:uFill>
                          <a:latin typeface="Arial"/>
                          <a:ea typeface="+mn-ea"/>
                          <a:cs typeface="Arial"/>
                          <a:hlinkClick r:id="rId5">
                            <a:extLst>
                              <a:ext uri="{A12FA001-AC4F-418D-AE19-62706E023703}">
                                <ahyp:hlinkClr xmlns:ahyp="http://schemas.microsoft.com/office/drawing/2018/hyperlinkcolor" val="tx"/>
                              </a:ext>
                            </a:extLst>
                          </a:hlinkClick>
                        </a:rPr>
                        <a:t>Statewide Mental Health Services weekly grand rounds</a:t>
                      </a:r>
                      <a:r>
                        <a:rPr lang="en-US" sz="700" b="1" i="0" u="sng" strike="noStrike" kern="1200" spc="0" baseline="0" noProof="0" dirty="0">
                          <a:ln>
                            <a:noFill/>
                          </a:ln>
                          <a:solidFill>
                            <a:srgbClr val="000000"/>
                          </a:solidFill>
                          <a:effectLst/>
                          <a:uFill>
                            <a:solidFill>
                              <a:schemeClr val="bg1"/>
                            </a:solidFill>
                          </a:uFill>
                          <a:latin typeface="Arial"/>
                          <a:ea typeface="+mn-ea"/>
                          <a:cs typeface="Arial"/>
                        </a:rPr>
                        <a:t> </a:t>
                      </a:r>
                      <a:br>
                        <a:rPr lang="en-US" sz="700" b="0" i="0" u="none" strike="noStrike" kern="1200" spc="0" baseline="0" noProof="0" dirty="0">
                          <a:ln>
                            <a:noFill/>
                          </a:ln>
                          <a:solidFill>
                            <a:srgbClr val="000000"/>
                          </a:solidFill>
                          <a:effectLst/>
                          <a:latin typeface="Arial"/>
                          <a:ea typeface="+mn-ea"/>
                          <a:cs typeface="Arial"/>
                        </a:rPr>
                      </a:br>
                      <a:r>
                        <a:rPr lang="en-US" sz="700" b="0" i="0" u="none" strike="noStrike" kern="1200" spc="0" baseline="0" noProof="0" dirty="0">
                          <a:ln>
                            <a:noFill/>
                          </a:ln>
                          <a:solidFill>
                            <a:srgbClr val="000000"/>
                          </a:solidFill>
                          <a:effectLst/>
                          <a:latin typeface="Arial"/>
                          <a:ea typeface="+mn-ea"/>
                          <a:cs typeface="Arial"/>
                        </a:rPr>
                        <a:t>1-2pm </a:t>
                      </a:r>
                    </a:p>
                    <a:p>
                      <a:pPr marL="0" marR="0" lvl="0" indent="0" algn="l">
                        <a:lnSpc>
                          <a:spcPct val="100000"/>
                        </a:lnSpc>
                        <a:spcBef>
                          <a:spcPts val="0"/>
                        </a:spcBef>
                        <a:spcAft>
                          <a:spcPts val="0"/>
                        </a:spcAft>
                        <a:buNone/>
                      </a:pPr>
                      <a:r>
                        <a:rPr lang="en-US" sz="700" b="1" i="0" u="none" strike="noStrike" kern="1200" spc="0" baseline="0" noProof="0" dirty="0">
                          <a:ln>
                            <a:noFill/>
                          </a:ln>
                          <a:solidFill>
                            <a:srgbClr val="000000"/>
                          </a:solidFill>
                          <a:effectLst/>
                          <a:latin typeface="Arial"/>
                          <a:ea typeface="+mn-ea"/>
                          <a:cs typeface="Arial"/>
                        </a:rPr>
                        <a:t>WEBINAR</a:t>
                      </a:r>
                    </a:p>
                    <a:p>
                      <a:pPr marL="0" marR="0" lvl="0" indent="0" algn="l" defTabSz="914400">
                        <a:buNone/>
                      </a:pPr>
                      <a:r>
                        <a:rPr lang="en-US" sz="700" b="1" i="0" u="none" strike="noStrike" kern="1200" spc="0" baseline="0" noProof="0" dirty="0">
                          <a:ln>
                            <a:noFill/>
                          </a:ln>
                          <a:solidFill>
                            <a:srgbClr val="FFFFFF"/>
                          </a:solidFill>
                          <a:effectLst/>
                          <a:highlight>
                            <a:srgbClr val="57068C"/>
                          </a:highlight>
                          <a:latin typeface="Arial"/>
                          <a:cs typeface="Arial"/>
                        </a:rPr>
                        <a:t>Multidisciplinary</a:t>
                      </a:r>
                    </a:p>
                    <a:p>
                      <a:pPr marL="0" marR="0" lvl="0" indent="0" algn="l" defTabSz="914400">
                        <a:buNone/>
                      </a:pPr>
                      <a:endParaRPr lang="en-US" sz="700" b="1" i="0" u="none" strike="noStrike" kern="1200" spc="0" baseline="0" noProof="0" dirty="0">
                        <a:ln>
                          <a:noFill/>
                        </a:ln>
                        <a:solidFill>
                          <a:srgbClr val="FFFFFF"/>
                        </a:solidFill>
                        <a:effectLst/>
                        <a:highlight>
                          <a:srgbClr val="57068C"/>
                        </a:highlight>
                        <a:latin typeface="Arial"/>
                        <a:cs typeface="Arial"/>
                      </a:endParaRPr>
                    </a:p>
                    <a:p>
                      <a:pPr marL="0" lvl="0" algn="l">
                        <a:buNone/>
                      </a:pPr>
                      <a:r>
                        <a:rPr lang="en-US" sz="700" b="1" i="0" u="sng" strike="noStrike" kern="1200" spc="0" baseline="0" noProof="0" dirty="0">
                          <a:ln>
                            <a:noFill/>
                          </a:ln>
                          <a:solidFill>
                            <a:schemeClr val="tx1"/>
                          </a:solidFill>
                          <a:effectLst/>
                          <a:uFill>
                            <a:solidFill>
                              <a:schemeClr val="bg1"/>
                            </a:solidFill>
                          </a:uFill>
                          <a:latin typeface="Arial"/>
                          <a:ea typeface="+mn-ea"/>
                          <a:cs typeface="Arial"/>
                          <a:hlinkClick r:id="rId13">
                            <a:extLst>
                              <a:ext uri="{A12FA001-AC4F-418D-AE19-62706E023703}">
                                <ahyp:hlinkClr xmlns:ahyp="http://schemas.microsoft.com/office/drawing/2018/hyperlinkcolor" val="tx"/>
                              </a:ext>
                            </a:extLst>
                          </a:hlinkClick>
                        </a:rPr>
                        <a:t>Mental health continuum of care – Clinical consultation </a:t>
                      </a:r>
                      <a:br>
                        <a:rPr lang="en-US" sz="700" b="0" i="0" u="none" strike="noStrike" kern="1200" spc="0" baseline="0" noProof="0" dirty="0">
                          <a:ln>
                            <a:noFill/>
                          </a:ln>
                          <a:solidFill>
                            <a:srgbClr val="000000"/>
                          </a:solidFill>
                          <a:effectLst/>
                          <a:latin typeface="Arial"/>
                          <a:ea typeface="+mn-ea"/>
                          <a:cs typeface="Arial"/>
                        </a:rPr>
                      </a:br>
                      <a:r>
                        <a:rPr lang="en-US" sz="700" b="0" i="0" u="none" strike="noStrike" kern="1200" spc="0" baseline="0" noProof="0" dirty="0">
                          <a:ln>
                            <a:noFill/>
                          </a:ln>
                          <a:solidFill>
                            <a:srgbClr val="000000"/>
                          </a:solidFill>
                          <a:effectLst/>
                          <a:latin typeface="Arial"/>
                          <a:ea typeface="+mn-ea"/>
                          <a:cs typeface="Arial"/>
                        </a:rPr>
                        <a:t>6.30-7.30pm</a:t>
                      </a:r>
                    </a:p>
                    <a:p>
                      <a:pPr marL="0" lvl="0" algn="l">
                        <a:buNone/>
                      </a:pPr>
                      <a:r>
                        <a:rPr lang="en-US" sz="700" b="1" i="0" u="none" strike="noStrike" kern="1200" spc="0" baseline="0" noProof="0" dirty="0">
                          <a:ln>
                            <a:noFill/>
                          </a:ln>
                          <a:solidFill>
                            <a:srgbClr val="000000"/>
                          </a:solidFill>
                          <a:effectLst/>
                          <a:latin typeface="Arial"/>
                          <a:ea typeface="+mn-ea"/>
                          <a:cs typeface="Arial"/>
                        </a:rPr>
                        <a:t>WEBINAR</a:t>
                      </a:r>
                    </a:p>
                    <a:p>
                      <a:pPr marL="0" lvl="0" algn="l">
                        <a:buNone/>
                      </a:pPr>
                      <a:r>
                        <a:rPr lang="en-US" sz="700" b="1" i="0" u="none" strike="noStrike" kern="1200" spc="0" baseline="0" dirty="0">
                          <a:ln>
                            <a:noFill/>
                          </a:ln>
                          <a:solidFill>
                            <a:srgbClr val="FFFFFF"/>
                          </a:solidFill>
                          <a:effectLst/>
                          <a:highlight>
                            <a:srgbClr val="4B92DB"/>
                          </a:highlight>
                          <a:latin typeface="Arial"/>
                          <a:ea typeface="Times New Roman" panose="02020603050405020304" pitchFamily="18" charset="0"/>
                          <a:cs typeface="Arial"/>
                        </a:rPr>
                        <a:t>General Practitioners</a:t>
                      </a:r>
                      <a:endParaRPr lang="en-US" sz="700" b="0" i="0" u="none" strike="noStrike" dirty="0">
                        <a:effectLst/>
                        <a:highlight>
                          <a:srgbClr val="4B92DB"/>
                        </a:highlight>
                        <a:latin typeface="Arial" panose="020B0604020202020204" pitchFamily="34" charset="0"/>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16</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1" i="0" u="none" strike="noStrike" kern="1200" baseline="8000" dirty="0">
                        <a:solidFill>
                          <a:schemeClr val="tx1"/>
                        </a:solidFill>
                        <a:effectLst/>
                        <a:latin typeface="Arial" panose="020B0604020202020204" pitchFamily="34" charset="0"/>
                        <a:ea typeface="+mn-ea"/>
                        <a:cs typeface="Arial" panose="020B0604020202020204" pitchFamily="34" charset="0"/>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17</a:t>
                      </a:r>
                    </a:p>
                  </a:txBody>
                  <a:tcPr marL="74295" marR="74295" marT="37148" marB="37148">
                    <a:lnL>
                      <a:noFill/>
                    </a:lnL>
                    <a:lnR w="6350" cap="flat" cmpd="sng" algn="ctr">
                      <a:noFill/>
                      <a:prstDash val="solid"/>
                      <a:miter lim="800000"/>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73006734"/>
                  </a:ext>
                </a:extLst>
              </a:tr>
              <a:tr h="841705">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18</a:t>
                      </a:r>
                    </a:p>
                  </a:txBody>
                  <a:tcPr marL="74295" marR="74295" marT="37148" marB="37148">
                    <a:lnL w="6350" cap="flat" cmpd="sng" algn="ctr">
                      <a:noFill/>
                      <a:prstDash val="solid"/>
                      <a:miter lim="800000"/>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rtl="0" eaLnBrk="1" fontAlgn="b" latinLnBrk="0" hangingPunct="1"/>
                      <a:r>
                        <a:rPr lang="en-US" sz="1200" b="0" i="0" u="none" strike="noStrike" kern="1200" baseline="8000" dirty="0">
                          <a:solidFill>
                            <a:schemeClr val="tx1"/>
                          </a:solidFill>
                          <a:effectLst/>
                          <a:latin typeface="Arial"/>
                          <a:ea typeface="+mn-ea"/>
                          <a:cs typeface="Arial"/>
                        </a:rPr>
                        <a:t>19</a:t>
                      </a:r>
                      <a:br>
                        <a:rPr lang="en-US" sz="1200" b="0" i="0" u="none" strike="noStrike" kern="1200" baseline="8000" dirty="0">
                          <a:solidFill>
                            <a:srgbClr val="000000"/>
                          </a:solidFill>
                          <a:effectLst/>
                          <a:latin typeface="Arial"/>
                          <a:ea typeface="+mn-ea"/>
                          <a:cs typeface="Arial"/>
                        </a:rPr>
                      </a:br>
                      <a:endParaRPr lang="en-US" sz="1200" b="0" i="0" u="none" strike="noStrike" kern="1200" baseline="8000" dirty="0">
                        <a:solidFill>
                          <a:schemeClr val="tx1"/>
                        </a:solidFill>
                        <a:effectLst/>
                        <a:latin typeface="Arial" panose="020B0604020202020204" pitchFamily="34" charset="0"/>
                        <a:ea typeface="+mn-ea"/>
                        <a:cs typeface="Arial" panose="020B0604020202020204" pitchFamily="34" charset="0"/>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42950" rtl="0" eaLnBrk="1" fontAlgn="b" latinLnBrk="0" hangingPunct="1">
                        <a:lnSpc>
                          <a:spcPct val="100000"/>
                        </a:lnSpc>
                        <a:spcBef>
                          <a:spcPts val="0"/>
                        </a:spcBef>
                        <a:spcAft>
                          <a:spcPts val="0"/>
                        </a:spcAft>
                        <a:buClrTx/>
                        <a:buSzTx/>
                        <a:buFontTx/>
                        <a:buNone/>
                        <a:tabLst/>
                        <a:defRPr/>
                      </a:pPr>
                      <a:r>
                        <a:rPr lang="en-US" sz="1200" b="0" i="0" u="none" strike="noStrike" kern="1200" baseline="8000" dirty="0">
                          <a:solidFill>
                            <a:schemeClr val="tx1"/>
                          </a:solidFill>
                          <a:effectLst/>
                          <a:latin typeface="Arial"/>
                          <a:ea typeface="+mn-ea"/>
                          <a:cs typeface="Arial"/>
                        </a:rPr>
                        <a:t>20</a:t>
                      </a:r>
                      <a:endParaRPr kumimoji="0" lang="en-US" sz="700" b="1" i="0" u="sng" strike="noStrike" kern="1200" cap="none" spc="0" normalizeH="0" baseline="0" dirty="0">
                        <a:ln>
                          <a:noFill/>
                        </a:ln>
                        <a:solidFill>
                          <a:schemeClr val="tx1"/>
                        </a:solidFill>
                        <a:effectLst/>
                        <a:uLnTx/>
                        <a:uFill>
                          <a:solidFill>
                            <a:prstClr val="white"/>
                          </a:solidFill>
                        </a:uFill>
                        <a:latin typeface="Arial"/>
                        <a:ea typeface="+mn-ea"/>
                        <a:cs typeface="Arial"/>
                      </a:endParaRPr>
                    </a:p>
                    <a:p>
                      <a:pPr marL="0" marR="0" lvl="0" indent="0" algn="l" defTabSz="742950" rtl="0" eaLnBrk="1" fontAlgn="b" latinLnBrk="0" hangingPunct="1">
                        <a:lnSpc>
                          <a:spcPct val="100000"/>
                        </a:lnSpc>
                        <a:spcBef>
                          <a:spcPts val="0"/>
                        </a:spcBef>
                        <a:spcAft>
                          <a:spcPts val="0"/>
                        </a:spcAft>
                        <a:buClrTx/>
                        <a:buSzTx/>
                        <a:buFontTx/>
                        <a:buNone/>
                        <a:tabLst/>
                        <a:defRPr/>
                      </a:pPr>
                      <a:r>
                        <a:rPr kumimoji="0" lang="en-US" sz="700" b="1" i="0" u="sng" strike="noStrike" kern="1200" cap="none" spc="0" normalizeH="0" baseline="0" dirty="0">
                          <a:ln>
                            <a:noFill/>
                          </a:ln>
                          <a:solidFill>
                            <a:schemeClr val="tx1"/>
                          </a:solidFill>
                          <a:effectLst/>
                          <a:uLnTx/>
                          <a:uFill>
                            <a:solidFill>
                              <a:schemeClr val="bg1"/>
                            </a:solidFill>
                          </a:uFill>
                          <a:latin typeface="Arial"/>
                          <a:ea typeface="+mn-ea"/>
                          <a:cs typeface="Arial"/>
                          <a:hlinkClick r:id="rId14">
                            <a:extLst>
                              <a:ext uri="{A12FA001-AC4F-418D-AE19-62706E023703}">
                                <ahyp:hlinkClr xmlns:ahyp="http://schemas.microsoft.com/office/drawing/2018/hyperlinkcolor" val="tx"/>
                              </a:ext>
                            </a:extLst>
                          </a:hlinkClick>
                        </a:rPr>
                        <a:t>Palliative care ECHO series​</a:t>
                      </a:r>
                      <a:br>
                        <a:rPr kumimoji="0" lang="en-US" sz="700" b="1" i="0" u="none" strike="noStrike" kern="1200" cap="none" spc="0" normalizeH="0" baseline="0" dirty="0">
                          <a:ln>
                            <a:noFill/>
                          </a:ln>
                          <a:solidFill>
                            <a:srgbClr val="000000"/>
                          </a:solidFill>
                          <a:effectLst/>
                          <a:uLnTx/>
                          <a:uFillTx/>
                          <a:latin typeface="Arial"/>
                          <a:ea typeface="+mn-ea"/>
                          <a:cs typeface="Arial"/>
                        </a:rPr>
                      </a:br>
                      <a:r>
                        <a:rPr kumimoji="0" lang="en-US" sz="700" b="0" i="0" u="none" strike="noStrike" kern="1200" cap="none" spc="0" normalizeH="0" baseline="0" dirty="0">
                          <a:ln>
                            <a:noFill/>
                          </a:ln>
                          <a:solidFill>
                            <a:srgbClr val="000000"/>
                          </a:solidFill>
                          <a:effectLst/>
                          <a:uLnTx/>
                          <a:uFillTx/>
                          <a:latin typeface="Arial"/>
                          <a:ea typeface="+mn-ea"/>
                          <a:cs typeface="Arial"/>
                        </a:rPr>
                        <a:t>1-2p</a:t>
                      </a:r>
                      <a:r>
                        <a:rPr kumimoji="0" lang="en-US" sz="700" b="0" i="0" u="sng" strike="noStrike" kern="1200" cap="none" spc="0" normalizeH="0" baseline="0" dirty="0">
                          <a:ln>
                            <a:noFill/>
                          </a:ln>
                          <a:solidFill>
                            <a:schemeClr val="tx1"/>
                          </a:solidFill>
                          <a:effectLst/>
                          <a:uLnTx/>
                          <a:uFill>
                            <a:solidFill>
                              <a:prstClr val="white"/>
                            </a:solidFill>
                          </a:uFill>
                          <a:latin typeface="Arial"/>
                          <a:ea typeface="+mn-ea"/>
                          <a:cs typeface="Arial"/>
                        </a:rPr>
                        <a:t>m ​</a:t>
                      </a:r>
                    </a:p>
                    <a:p>
                      <a:pPr marL="0" marR="0" lvl="0" indent="0" algn="l" defTabSz="742950" rtl="0" eaLnBrk="1" fontAlgn="b" latinLnBrk="0" hangingPunct="1">
                        <a:lnSpc>
                          <a:spcPct val="100000"/>
                        </a:lnSpc>
                        <a:spcBef>
                          <a:spcPts val="0"/>
                        </a:spcBef>
                        <a:spcAft>
                          <a:spcPts val="0"/>
                        </a:spcAft>
                        <a:buClrTx/>
                        <a:buSzTx/>
                        <a:buFontTx/>
                        <a:buNone/>
                        <a:tabLst/>
                        <a:defRPr/>
                      </a:pPr>
                      <a:r>
                        <a:rPr kumimoji="0" lang="en-US" sz="700" b="1" i="0" u="sng" strike="noStrike" kern="1200" cap="none" spc="0" normalizeH="0" baseline="0" dirty="0">
                          <a:ln>
                            <a:noFill/>
                          </a:ln>
                          <a:solidFill>
                            <a:schemeClr val="tx1"/>
                          </a:solidFill>
                          <a:effectLst/>
                          <a:uLnTx/>
                          <a:uFill>
                            <a:solidFill>
                              <a:prstClr val="white"/>
                            </a:solidFill>
                          </a:uFill>
                          <a:latin typeface="Arial"/>
                          <a:ea typeface="+mn-ea"/>
                          <a:cs typeface="Arial"/>
                        </a:rPr>
                        <a:t>WEBINAR​</a:t>
                      </a:r>
                    </a:p>
                    <a:p>
                      <a:pPr marL="0" marR="0" lvl="0" indent="0" algn="l" defTabSz="742950" rtl="0" eaLnBrk="1" fontAlgn="b"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FFFFFF"/>
                          </a:solidFill>
                          <a:effectLst/>
                          <a:highlight>
                            <a:srgbClr val="57068C"/>
                          </a:highlight>
                          <a:uLnTx/>
                          <a:uFillTx/>
                          <a:latin typeface="Arial"/>
                          <a:ea typeface="Times New Roman" panose="02020603050405020304" pitchFamily="18" charset="0"/>
                          <a:cs typeface="Arial"/>
                        </a:rPr>
                        <a:t>Multidisciplinary</a:t>
                      </a:r>
                      <a:endParaRPr kumimoji="0" lang="en-US" sz="700" b="0" i="0" u="none" strike="noStrike" kern="1200" cap="none" spc="0" normalizeH="0" baseline="0" noProof="0" dirty="0">
                        <a:ln>
                          <a:noFill/>
                        </a:ln>
                        <a:solidFill>
                          <a:prstClr val="black"/>
                        </a:solidFill>
                        <a:effectLst/>
                        <a:uLnTx/>
                        <a:uFillTx/>
                        <a:latin typeface="Arial"/>
                        <a:ea typeface="+mn-ea"/>
                        <a:cs typeface="Arial"/>
                      </a:endParaRPr>
                    </a:p>
                    <a:p>
                      <a:pPr marL="0" algn="l" defTabSz="914400" rtl="0" eaLnBrk="1" fontAlgn="b" latinLnBrk="0" hangingPunct="1"/>
                      <a:endParaRPr lang="en-US" sz="1200" b="0" i="0" u="none" strike="noStrike" kern="1200" baseline="8000" dirty="0">
                        <a:solidFill>
                          <a:schemeClr val="tx1"/>
                        </a:solidFill>
                        <a:effectLst/>
                        <a:latin typeface="Arial"/>
                        <a:ea typeface="+mn-ea"/>
                        <a:cs typeface="Arial"/>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21</a:t>
                      </a:r>
                    </a:p>
                    <a:p>
                      <a:pPr marL="0" marR="0" indent="0" algn="l" rtl="0" eaLnBrk="1" fontAlgn="b" latinLnBrk="0" hangingPunct="1"/>
                      <a:r>
                        <a:rPr lang="en-US" sz="700" b="1" i="0" u="sng" strike="noStrike" kern="1200" baseline="0" dirty="0">
                          <a:solidFill>
                            <a:schemeClr val="tx1"/>
                          </a:solidFill>
                          <a:effectLst/>
                          <a:uFill>
                            <a:solidFill>
                              <a:schemeClr val="bg1"/>
                            </a:solidFill>
                          </a:uFill>
                          <a:latin typeface="Arial"/>
                          <a:cs typeface="Arial"/>
                          <a:hlinkClick r:id="rId15">
                            <a:extLst>
                              <a:ext uri="{A12FA001-AC4F-418D-AE19-62706E023703}">
                                <ahyp:hlinkClr xmlns:ahyp="http://schemas.microsoft.com/office/drawing/2018/hyperlinkcolor" val="tx"/>
                              </a:ext>
                            </a:extLst>
                          </a:hlinkClick>
                        </a:rPr>
                        <a:t>Networking breakfast</a:t>
                      </a:r>
                      <a:br>
                        <a:rPr lang="en-US" sz="700" b="0" i="0" u="none" strike="noStrike" kern="1200" baseline="0" dirty="0">
                          <a:solidFill>
                            <a:srgbClr val="000000"/>
                          </a:solidFill>
                          <a:effectLst/>
                          <a:latin typeface="Arial"/>
                          <a:cs typeface="Arial"/>
                        </a:rPr>
                      </a:br>
                      <a:r>
                        <a:rPr lang="en-US" sz="700" b="0" i="0" u="none" strike="noStrike" kern="1200" baseline="0" dirty="0">
                          <a:solidFill>
                            <a:srgbClr val="000000"/>
                          </a:solidFill>
                          <a:effectLst/>
                          <a:latin typeface="Arial"/>
                          <a:cs typeface="Arial"/>
                        </a:rPr>
                        <a:t>7.30-9am </a:t>
                      </a:r>
                      <a:endParaRPr lang="en-US" sz="700" b="0" i="0" u="none" strike="noStrike" dirty="0">
                        <a:effectLst/>
                        <a:latin typeface="Arial"/>
                        <a:cs typeface="Arial"/>
                      </a:endParaRPr>
                    </a:p>
                    <a:p>
                      <a:pPr marL="0" marR="0" indent="0" algn="l" rtl="0" eaLnBrk="1" fontAlgn="b" latinLnBrk="0" hangingPunct="1"/>
                      <a:r>
                        <a:rPr lang="en-US" sz="700" b="1" i="0" u="none" strike="noStrike" kern="1200" baseline="0" dirty="0">
                          <a:solidFill>
                            <a:srgbClr val="000000"/>
                          </a:solidFill>
                          <a:effectLst/>
                          <a:latin typeface="Arial"/>
                          <a:cs typeface="Arial"/>
                        </a:rPr>
                        <a:t>HOBART</a:t>
                      </a:r>
                      <a:endParaRPr lang="en-US" sz="700" b="0" i="0" u="none" strike="noStrike" dirty="0">
                        <a:effectLst/>
                        <a:latin typeface="Arial"/>
                        <a:cs typeface="Arial"/>
                      </a:endParaRPr>
                    </a:p>
                    <a:p>
                      <a:pPr marL="0" marR="0" indent="0" algn="l" rtl="0" eaLnBrk="1" fontAlgn="b" latinLnBrk="0" hangingPunct="1"/>
                      <a:r>
                        <a:rPr lang="en-US" sz="700" b="1" i="0" u="none" strike="noStrike" kern="1200" dirty="0">
                          <a:solidFill>
                            <a:srgbClr val="FFFFFF"/>
                          </a:solidFill>
                          <a:effectLst/>
                          <a:highlight>
                            <a:srgbClr val="7AB800"/>
                          </a:highlight>
                          <a:latin typeface="Arial"/>
                          <a:ea typeface="Times New Roman" panose="02020603050405020304" pitchFamily="18" charset="0"/>
                          <a:cs typeface="Arial"/>
                        </a:rPr>
                        <a:t>General practice managers</a:t>
                      </a:r>
                    </a:p>
                    <a:p>
                      <a:pPr marL="0" marR="0" indent="0" algn="l" rtl="0" eaLnBrk="1" fontAlgn="b" latinLnBrk="0" hangingPunct="1"/>
                      <a:endParaRPr lang="en-US" sz="700" b="1" i="0" u="sng" strike="noStrike" kern="1200" baseline="0" dirty="0">
                        <a:solidFill>
                          <a:schemeClr val="tx1"/>
                        </a:solidFill>
                        <a:effectLst/>
                        <a:uFill>
                          <a:solidFill>
                            <a:schemeClr val="bg1"/>
                          </a:solidFill>
                        </a:uFill>
                        <a:latin typeface="Arial"/>
                        <a:cs typeface="Arial"/>
                      </a:endParaRPr>
                    </a:p>
                    <a:p>
                      <a:pPr marL="0" marR="0" indent="0" algn="l" rtl="0" eaLnBrk="1" fontAlgn="b" latinLnBrk="0" hangingPunct="1"/>
                      <a:endParaRPr lang="en-US" sz="700" b="0" i="0" u="none" strike="noStrike" dirty="0">
                        <a:effectLst/>
                        <a:latin typeface="Arial"/>
                        <a:cs typeface="Arial"/>
                      </a:endParaRPr>
                    </a:p>
                    <a:p>
                      <a:pPr marL="0" algn="l" defTabSz="914400" rtl="0" eaLnBrk="1" fontAlgn="b" latinLnBrk="0" hangingPunct="1"/>
                      <a:endParaRPr lang="en-US" sz="1200" b="0" i="0" u="none" strike="noStrike" kern="1200" baseline="8000" dirty="0">
                        <a:solidFill>
                          <a:schemeClr val="tx1"/>
                        </a:solidFill>
                        <a:effectLst/>
                        <a:latin typeface="Arial"/>
                        <a:ea typeface="+mn-ea"/>
                        <a:cs typeface="Arial"/>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22</a:t>
                      </a:r>
                    </a:p>
                    <a:p>
                      <a:pPr marL="0" marR="0" lvl="0" indent="0" algn="l">
                        <a:lnSpc>
                          <a:spcPct val="100000"/>
                        </a:lnSpc>
                        <a:spcBef>
                          <a:spcPts val="0"/>
                        </a:spcBef>
                        <a:spcAft>
                          <a:spcPts val="0"/>
                        </a:spcAft>
                        <a:buNone/>
                      </a:pPr>
                      <a:r>
                        <a:rPr lang="en-US" sz="700" b="1" i="0" u="sng" strike="noStrike" kern="1200" spc="0" baseline="0" noProof="0" dirty="0">
                          <a:ln>
                            <a:noFill/>
                          </a:ln>
                          <a:solidFill>
                            <a:srgbClr val="000000"/>
                          </a:solidFill>
                          <a:effectLst/>
                          <a:uFill>
                            <a:solidFill>
                              <a:schemeClr val="bg1"/>
                            </a:solidFill>
                          </a:uFill>
                          <a:latin typeface="Arial"/>
                          <a:ea typeface="+mn-ea"/>
                          <a:cs typeface="Arial"/>
                          <a:hlinkClick r:id="rId5">
                            <a:extLst>
                              <a:ext uri="{A12FA001-AC4F-418D-AE19-62706E023703}">
                                <ahyp:hlinkClr xmlns:ahyp="http://schemas.microsoft.com/office/drawing/2018/hyperlinkcolor" val="tx"/>
                              </a:ext>
                            </a:extLst>
                          </a:hlinkClick>
                        </a:rPr>
                        <a:t>Statewide Mental Health Services weekly grand rounds</a:t>
                      </a:r>
                      <a:r>
                        <a:rPr lang="en-US" sz="700" b="1" i="0" u="sng" strike="noStrike" kern="1200" spc="0" baseline="0" noProof="0" dirty="0">
                          <a:ln>
                            <a:noFill/>
                          </a:ln>
                          <a:solidFill>
                            <a:srgbClr val="000000"/>
                          </a:solidFill>
                          <a:effectLst/>
                          <a:uFill>
                            <a:solidFill>
                              <a:schemeClr val="bg1"/>
                            </a:solidFill>
                          </a:uFill>
                          <a:latin typeface="Arial"/>
                          <a:ea typeface="+mn-ea"/>
                          <a:cs typeface="Arial"/>
                        </a:rPr>
                        <a:t> </a:t>
                      </a:r>
                      <a:br>
                        <a:rPr lang="en-US" sz="700" b="0" i="0" u="none" strike="noStrike" kern="1200" spc="0" baseline="0" noProof="0" dirty="0">
                          <a:ln>
                            <a:noFill/>
                          </a:ln>
                          <a:solidFill>
                            <a:srgbClr val="000000"/>
                          </a:solidFill>
                          <a:effectLst/>
                          <a:latin typeface="Arial"/>
                          <a:ea typeface="+mn-ea"/>
                          <a:cs typeface="Arial"/>
                        </a:rPr>
                      </a:br>
                      <a:r>
                        <a:rPr lang="en-US" sz="700" b="0" i="0" u="none" strike="noStrike" kern="1200" spc="0" baseline="0" noProof="0" dirty="0">
                          <a:ln>
                            <a:noFill/>
                          </a:ln>
                          <a:solidFill>
                            <a:srgbClr val="000000"/>
                          </a:solidFill>
                          <a:effectLst/>
                          <a:latin typeface="Arial"/>
                          <a:ea typeface="+mn-ea"/>
                          <a:cs typeface="Arial"/>
                        </a:rPr>
                        <a:t>1-2pm </a:t>
                      </a:r>
                    </a:p>
                    <a:p>
                      <a:pPr marL="0" marR="0" lvl="0" indent="0" algn="l">
                        <a:lnSpc>
                          <a:spcPct val="100000"/>
                        </a:lnSpc>
                        <a:spcBef>
                          <a:spcPts val="0"/>
                        </a:spcBef>
                        <a:spcAft>
                          <a:spcPts val="0"/>
                        </a:spcAft>
                        <a:buNone/>
                      </a:pPr>
                      <a:r>
                        <a:rPr lang="en-US" sz="700" b="1" i="0" u="none" strike="noStrike" kern="1200" spc="0" baseline="0" noProof="0" dirty="0">
                          <a:ln>
                            <a:noFill/>
                          </a:ln>
                          <a:solidFill>
                            <a:srgbClr val="000000"/>
                          </a:solidFill>
                          <a:effectLst/>
                          <a:latin typeface="Arial"/>
                          <a:ea typeface="+mn-ea"/>
                          <a:cs typeface="Arial"/>
                        </a:rPr>
                        <a:t>WEBINAR</a:t>
                      </a:r>
                    </a:p>
                    <a:p>
                      <a:pPr marL="0" marR="0" lvl="0" indent="0" algn="l" defTabSz="914400">
                        <a:buNone/>
                      </a:pPr>
                      <a:r>
                        <a:rPr lang="en-US" sz="700" b="1" i="0" u="none" strike="noStrike" kern="1200" spc="0" baseline="0" noProof="0" dirty="0">
                          <a:ln>
                            <a:noFill/>
                          </a:ln>
                          <a:solidFill>
                            <a:srgbClr val="FFFFFF"/>
                          </a:solidFill>
                          <a:effectLst/>
                          <a:highlight>
                            <a:srgbClr val="57068C"/>
                          </a:highlight>
                          <a:latin typeface="Arial"/>
                          <a:cs typeface="Arial"/>
                        </a:rPr>
                        <a:t>Multidisciplinary</a:t>
                      </a:r>
                      <a:endParaRPr lang="en-US" sz="700" b="1" i="0" u="none" strike="noStrike" kern="1200" spc="0" baseline="0" dirty="0">
                        <a:ln>
                          <a:noFill/>
                        </a:ln>
                        <a:solidFill>
                          <a:srgbClr val="FFFFFF"/>
                        </a:solidFill>
                        <a:effectLst/>
                        <a:highlight>
                          <a:srgbClr val="57068C"/>
                        </a:highlight>
                        <a:latin typeface="Arial"/>
                        <a:cs typeface="Arial"/>
                      </a:endParaRPr>
                    </a:p>
                    <a:p>
                      <a:pPr marL="0" algn="l" defTabSz="914400" rtl="0" eaLnBrk="1" fontAlgn="b" latinLnBrk="0" hangingPunct="1"/>
                      <a:endParaRPr lang="en-US" sz="1200" b="0" i="0" u="none" strike="noStrike" kern="1200" baseline="8000" dirty="0">
                        <a:solidFill>
                          <a:schemeClr val="tx1"/>
                        </a:solidFill>
                        <a:effectLst/>
                        <a:latin typeface="Arial"/>
                        <a:ea typeface="+mn-ea"/>
                        <a:cs typeface="Arial"/>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23</a:t>
                      </a: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24</a:t>
                      </a:r>
                    </a:p>
                    <a:p>
                      <a:pPr marL="0" lvl="0" algn="l">
                        <a:buNone/>
                      </a:pPr>
                      <a:r>
                        <a:rPr lang="en-US" sz="700" b="1" i="0" u="sng" strike="noStrike" kern="1200" spc="0" baseline="0" noProof="0" dirty="0">
                          <a:ln>
                            <a:noFill/>
                          </a:ln>
                          <a:solidFill>
                            <a:schemeClr val="tx1"/>
                          </a:solidFill>
                          <a:effectLst/>
                          <a:uFill>
                            <a:solidFill>
                              <a:schemeClr val="bg1"/>
                            </a:solidFill>
                          </a:uFill>
                          <a:latin typeface="Arial"/>
                          <a:ea typeface="+mn-ea"/>
                          <a:cs typeface="Arial"/>
                          <a:hlinkClick r:id="rId7">
                            <a:extLst>
                              <a:ext uri="{A12FA001-AC4F-418D-AE19-62706E023703}">
                                <ahyp:hlinkClr xmlns:ahyp="http://schemas.microsoft.com/office/drawing/2018/hyperlinkcolor" val="tx"/>
                              </a:ext>
                            </a:extLst>
                          </a:hlinkClick>
                        </a:rPr>
                        <a:t>ABC of CBT: Skills for GP’s</a:t>
                      </a:r>
                      <a:endParaRPr lang="en-US" sz="700" b="1" i="0" u="sng" strike="noStrike" kern="1200" spc="0" baseline="0" noProof="0" dirty="0">
                        <a:ln>
                          <a:noFill/>
                        </a:ln>
                        <a:solidFill>
                          <a:schemeClr val="tx1"/>
                        </a:solidFill>
                        <a:effectLst/>
                        <a:uFill>
                          <a:solidFill>
                            <a:schemeClr val="bg1"/>
                          </a:solidFill>
                        </a:uFill>
                        <a:latin typeface="Arial"/>
                        <a:ea typeface="+mn-ea"/>
                        <a:cs typeface="Arial"/>
                      </a:endParaRPr>
                    </a:p>
                    <a:p>
                      <a:pPr marL="0" lvl="0" algn="l">
                        <a:buNone/>
                      </a:pPr>
                      <a:r>
                        <a:rPr kumimoji="0" lang="en-GB" sz="700" b="0" i="0" u="none" strike="noStrike" kern="1200" cap="none" spc="0" normalizeH="0" baseline="0" noProof="0" dirty="0">
                          <a:ln>
                            <a:noFill/>
                          </a:ln>
                          <a:solidFill>
                            <a:prstClr val="black"/>
                          </a:solidFill>
                          <a:effectLst/>
                          <a:uLnTx/>
                          <a:uFillTx/>
                          <a:latin typeface="Arial"/>
                          <a:ea typeface="+mn-ea"/>
                          <a:cs typeface="Arial"/>
                        </a:rPr>
                        <a:t>(CPD accredited)</a:t>
                      </a:r>
                      <a:br>
                        <a:rPr lang="en-US" sz="700" b="0" i="0" u="none" strike="noStrike" kern="1200" spc="0" baseline="0" noProof="0" dirty="0">
                          <a:ln>
                            <a:noFill/>
                          </a:ln>
                          <a:solidFill>
                            <a:srgbClr val="000000"/>
                          </a:solidFill>
                          <a:effectLst/>
                          <a:latin typeface="Arial"/>
                          <a:ea typeface="+mn-ea"/>
                          <a:cs typeface="Arial"/>
                        </a:rPr>
                      </a:br>
                      <a:r>
                        <a:rPr lang="en-US" sz="700" b="0" i="0" u="none" strike="noStrike" kern="1200" spc="0" baseline="0" noProof="0" dirty="0">
                          <a:ln>
                            <a:noFill/>
                          </a:ln>
                          <a:solidFill>
                            <a:srgbClr val="000000"/>
                          </a:solidFill>
                          <a:effectLst/>
                          <a:latin typeface="Arial"/>
                          <a:ea typeface="+mn-ea"/>
                          <a:cs typeface="Arial"/>
                        </a:rPr>
                        <a:t>9am-5pm</a:t>
                      </a:r>
                    </a:p>
                    <a:p>
                      <a:pPr marL="0" lvl="0" algn="l">
                        <a:buNone/>
                      </a:pPr>
                      <a:r>
                        <a:rPr lang="en-US" sz="700" b="1" i="0" u="none" strike="noStrike" kern="1200" spc="0" baseline="0" noProof="0" dirty="0">
                          <a:ln>
                            <a:noFill/>
                          </a:ln>
                          <a:solidFill>
                            <a:srgbClr val="000000"/>
                          </a:solidFill>
                          <a:effectLst/>
                          <a:latin typeface="Arial"/>
                          <a:ea typeface="+mn-ea"/>
                          <a:cs typeface="Arial"/>
                        </a:rPr>
                        <a:t>WORKSHOP</a:t>
                      </a:r>
                    </a:p>
                    <a:p>
                      <a:pPr marL="0" lvl="0" algn="l">
                        <a:buNone/>
                      </a:pPr>
                      <a:r>
                        <a:rPr lang="en-US" sz="700" b="1" i="0" u="none" strike="noStrike" kern="1200" spc="0" baseline="0" noProof="0" dirty="0">
                          <a:ln>
                            <a:noFill/>
                          </a:ln>
                          <a:solidFill>
                            <a:srgbClr val="000000"/>
                          </a:solidFill>
                          <a:effectLst/>
                          <a:latin typeface="Arial"/>
                          <a:ea typeface="+mn-ea"/>
                          <a:cs typeface="Arial"/>
                        </a:rPr>
                        <a:t>HOBART</a:t>
                      </a:r>
                    </a:p>
                    <a:p>
                      <a:pPr marL="0" lvl="0" algn="l">
                        <a:buNone/>
                      </a:pPr>
                      <a:r>
                        <a:rPr lang="en-US" sz="700" b="1" i="0" u="none" strike="noStrike" kern="1200" spc="0" baseline="0" dirty="0">
                          <a:ln>
                            <a:noFill/>
                          </a:ln>
                          <a:solidFill>
                            <a:srgbClr val="FFFFFF"/>
                          </a:solidFill>
                          <a:effectLst/>
                          <a:highlight>
                            <a:srgbClr val="4B92DB"/>
                          </a:highlight>
                          <a:latin typeface="Arial"/>
                          <a:ea typeface="Times New Roman" panose="02020603050405020304" pitchFamily="18" charset="0"/>
                          <a:cs typeface="Arial"/>
                        </a:rPr>
                        <a:t>General Practitioners</a:t>
                      </a:r>
                      <a:endParaRPr lang="en-US" sz="700" b="0" i="0" u="none" strike="noStrike" dirty="0">
                        <a:effectLst/>
                        <a:highlight>
                          <a:srgbClr val="4B92DB"/>
                        </a:highlight>
                        <a:latin typeface="Arial" panose="020B0604020202020204" pitchFamily="34" charset="0"/>
                      </a:endParaRPr>
                    </a:p>
                    <a:p>
                      <a:pPr marL="0" algn="l" defTabSz="914400" rtl="0" eaLnBrk="1" fontAlgn="b" latinLnBrk="0" hangingPunct="1"/>
                      <a:endParaRPr lang="en-US" sz="1200" b="0" i="0" u="none" strike="noStrike" kern="1200" baseline="8000" dirty="0">
                        <a:solidFill>
                          <a:schemeClr val="tx1"/>
                        </a:solidFill>
                        <a:effectLst/>
                        <a:latin typeface="Arial"/>
                        <a:ea typeface="+mn-ea"/>
                        <a:cs typeface="Arial"/>
                      </a:endParaRPr>
                    </a:p>
                  </a:txBody>
                  <a:tcPr marL="74295" marR="74295" marT="37148" marB="37148">
                    <a:lnL>
                      <a:noFill/>
                    </a:lnL>
                    <a:lnR w="6350" cap="flat" cmpd="sng" algn="ctr">
                      <a:noFill/>
                      <a:prstDash val="solid"/>
                      <a:miter lim="800000"/>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90991940"/>
                  </a:ext>
                </a:extLst>
              </a:tr>
              <a:tr h="878894">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25</a:t>
                      </a:r>
                    </a:p>
                  </a:txBody>
                  <a:tcPr marL="74295" marR="74295" marT="37148" marB="37148">
                    <a:lnL w="6350" cap="flat" cmpd="sng" algn="ctr">
                      <a:noFill/>
                      <a:prstDash val="solid"/>
                      <a:miter lim="800000"/>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26</a:t>
                      </a: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27</a:t>
                      </a:r>
                    </a:p>
                    <a:p>
                      <a:pPr marL="0" algn="l" defTabSz="914400" rtl="0" eaLnBrk="1" fontAlgn="b" latinLnBrk="0" hangingPunct="1"/>
                      <a:endParaRPr lang="en-US" sz="1200" b="0" i="0" u="none" strike="noStrike" kern="1200" baseline="8000" dirty="0">
                        <a:solidFill>
                          <a:schemeClr val="tx1"/>
                        </a:solidFill>
                        <a:effectLst/>
                        <a:latin typeface="Arial"/>
                        <a:ea typeface="+mn-ea"/>
                        <a:cs typeface="Arial"/>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kern="1200" baseline="8000" dirty="0">
                          <a:solidFill>
                            <a:schemeClr val="tx1"/>
                          </a:solidFill>
                          <a:effectLst/>
                          <a:latin typeface="Arial"/>
                          <a:ea typeface="+mn-ea"/>
                          <a:cs typeface="Arial"/>
                        </a:rPr>
                        <a:t>28</a:t>
                      </a:r>
                    </a:p>
                    <a:p>
                      <a:pPr marL="0" marR="0" lvl="0" indent="0" algn="l" defTabSz="914400" rtl="0" eaLnBrk="1" fontAlgn="b" latinLnBrk="0" hangingPunct="1">
                        <a:lnSpc>
                          <a:spcPct val="100000"/>
                        </a:lnSpc>
                        <a:spcBef>
                          <a:spcPts val="0"/>
                        </a:spcBef>
                        <a:spcAft>
                          <a:spcPts val="0"/>
                        </a:spcAft>
                        <a:buClrTx/>
                        <a:buSzTx/>
                        <a:buFontTx/>
                        <a:buNone/>
                        <a:tabLst/>
                        <a:defRPr/>
                      </a:pPr>
                      <a:r>
                        <a:rPr lang="en-US" sz="700" b="1" i="0" u="sng" strike="noStrike" kern="1200" baseline="0" dirty="0">
                          <a:solidFill>
                            <a:schemeClr val="tx1"/>
                          </a:solidFill>
                          <a:effectLst/>
                          <a:uFill>
                            <a:solidFill>
                              <a:schemeClr val="bg1"/>
                            </a:solidFill>
                          </a:uFill>
                          <a:latin typeface="Arial"/>
                          <a:ea typeface="+mn-ea"/>
                          <a:cs typeface="Arial"/>
                          <a:hlinkClick r:id="rId16">
                            <a:extLst>
                              <a:ext uri="{A12FA001-AC4F-418D-AE19-62706E023703}">
                                <ahyp:hlinkClr xmlns:ahyp="http://schemas.microsoft.com/office/drawing/2018/hyperlinkcolor" val="tx"/>
                              </a:ext>
                            </a:extLst>
                          </a:hlinkClick>
                        </a:rPr>
                        <a:t>Suicide prevention training for pharmacy – session two</a:t>
                      </a:r>
                      <a:br>
                        <a:rPr lang="en-US" sz="700" b="1" i="0" u="sng" strike="noStrike" kern="1200" baseline="0" dirty="0">
                          <a:solidFill>
                            <a:srgbClr val="000000"/>
                          </a:solidFill>
                          <a:effectLst/>
                          <a:uFill>
                            <a:solidFill>
                              <a:schemeClr val="bg1"/>
                            </a:solidFill>
                          </a:uFill>
                          <a:latin typeface="Arial"/>
                          <a:ea typeface="+mn-ea"/>
                          <a:cs typeface="Arial"/>
                        </a:rPr>
                      </a:br>
                      <a:r>
                        <a:rPr kumimoji="0" lang="en-GB" sz="700" b="0" i="0" u="none" strike="noStrike" kern="1200" cap="none" spc="0" normalizeH="0" baseline="0" noProof="0" dirty="0">
                          <a:ln>
                            <a:noFill/>
                          </a:ln>
                          <a:solidFill>
                            <a:prstClr val="black"/>
                          </a:solidFill>
                          <a:effectLst/>
                          <a:uLnTx/>
                          <a:uFillTx/>
                          <a:latin typeface="Arial"/>
                          <a:ea typeface="+mn-ea"/>
                          <a:cs typeface="Arial"/>
                        </a:rPr>
                        <a:t>(CPD accredited)</a:t>
                      </a:r>
                      <a:br>
                        <a:rPr kumimoji="0" lang="en-US" sz="700" b="0" i="0" u="none" strike="noStrike" kern="1200" cap="none" spc="0" normalizeH="0" baseline="0" dirty="0">
                          <a:ln>
                            <a:noFill/>
                          </a:ln>
                          <a:solidFill>
                            <a:srgbClr val="000000"/>
                          </a:solidFill>
                          <a:effectLst/>
                          <a:uLnTx/>
                          <a:uFillTx/>
                          <a:latin typeface="Arial"/>
                          <a:ea typeface="+mn-ea"/>
                          <a:cs typeface="Arial"/>
                        </a:rPr>
                      </a:br>
                      <a:r>
                        <a:rPr kumimoji="0" lang="en-US" sz="700" b="0" i="0" u="none" strike="noStrike" kern="1200" cap="none" spc="0" normalizeH="0" baseline="0" dirty="0">
                          <a:ln>
                            <a:noFill/>
                          </a:ln>
                          <a:solidFill>
                            <a:prstClr val="black"/>
                          </a:solidFill>
                          <a:effectLst/>
                          <a:uLnTx/>
                          <a:uFillTx/>
                          <a:latin typeface="Arial"/>
                          <a:ea typeface="+mn-ea"/>
                          <a:cs typeface="Arial"/>
                        </a:rPr>
                        <a:t>6:30-9pm </a:t>
                      </a:r>
                      <a:r>
                        <a:rPr lang="en-US" sz="700" b="1" i="0" u="sng" strike="noStrike" kern="1200" baseline="0" dirty="0">
                          <a:solidFill>
                            <a:schemeClr val="tx1"/>
                          </a:solidFill>
                          <a:effectLst/>
                          <a:uFill>
                            <a:solidFill>
                              <a:schemeClr val="bg1"/>
                            </a:solidFill>
                          </a:uFill>
                          <a:latin typeface="Arial"/>
                          <a:ea typeface="+mn-ea"/>
                          <a:cs typeface="Arial"/>
                        </a:rPr>
                        <a:t>​</a:t>
                      </a:r>
                    </a:p>
                    <a:p>
                      <a:pPr marL="0" marR="0" lvl="0" indent="0" algn="l" defTabSz="914400" rtl="0" eaLnBrk="1" fontAlgn="b" latinLnBrk="0" hangingPunct="1">
                        <a:lnSpc>
                          <a:spcPct val="100000"/>
                        </a:lnSpc>
                        <a:spcBef>
                          <a:spcPts val="0"/>
                        </a:spcBef>
                        <a:spcAft>
                          <a:spcPts val="0"/>
                        </a:spcAft>
                        <a:buClrTx/>
                        <a:buSzTx/>
                        <a:buFontTx/>
                        <a:buNone/>
                        <a:tabLst/>
                        <a:defRPr/>
                      </a:pPr>
                      <a:r>
                        <a:rPr lang="en-AU" sz="700" b="1" i="0" u="sng" strike="noStrike" kern="1200" baseline="0" dirty="0">
                          <a:solidFill>
                            <a:schemeClr val="tx1"/>
                          </a:solidFill>
                          <a:effectLst/>
                          <a:uFill>
                            <a:solidFill>
                              <a:schemeClr val="bg1"/>
                            </a:solidFill>
                          </a:uFill>
                          <a:latin typeface="Arial"/>
                          <a:ea typeface="+mn-ea"/>
                          <a:cs typeface="Arial"/>
                        </a:rPr>
                        <a:t>WEBINAR​</a:t>
                      </a:r>
                    </a:p>
                    <a:p>
                      <a:pPr marL="0" algn="l" defTabSz="914400" rtl="0" eaLnBrk="1" fontAlgn="b" latinLnBrk="0" hangingPunct="1"/>
                      <a:r>
                        <a:rPr kumimoji="0" lang="en-AU" sz="700" b="1" i="0" u="none" strike="noStrike" kern="1200" cap="none" spc="0" normalizeH="0" baseline="0" dirty="0">
                          <a:ln>
                            <a:noFill/>
                          </a:ln>
                          <a:solidFill>
                            <a:prstClr val="white"/>
                          </a:solidFill>
                          <a:effectLst/>
                          <a:highlight>
                            <a:srgbClr val="33647F"/>
                          </a:highlight>
                          <a:uLnTx/>
                          <a:uFillTx/>
                          <a:latin typeface="Arial"/>
                          <a:ea typeface="+mn-ea"/>
                          <a:cs typeface="Arial"/>
                        </a:rPr>
                        <a:t>Allied health professionals</a:t>
                      </a:r>
                      <a:endParaRPr kumimoji="0" lang="en-US" sz="700" b="1" i="0" u="none" strike="noStrike" kern="1200" cap="none" spc="0" normalizeH="0" baseline="0" dirty="0">
                        <a:ln>
                          <a:noFill/>
                        </a:ln>
                        <a:solidFill>
                          <a:prstClr val="white"/>
                        </a:solidFill>
                        <a:effectLst/>
                        <a:highlight>
                          <a:srgbClr val="33647F"/>
                        </a:highlight>
                        <a:uLnTx/>
                        <a:uFillTx/>
                        <a:latin typeface="Arial"/>
                        <a:ea typeface="+mn-ea"/>
                        <a:cs typeface="Arial"/>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29</a:t>
                      </a:r>
                    </a:p>
                    <a:p>
                      <a:pPr marL="0" marR="0" lvl="0" indent="0" algn="l">
                        <a:lnSpc>
                          <a:spcPct val="100000"/>
                        </a:lnSpc>
                        <a:spcBef>
                          <a:spcPts val="0"/>
                        </a:spcBef>
                        <a:spcAft>
                          <a:spcPts val="0"/>
                        </a:spcAft>
                        <a:buNone/>
                      </a:pPr>
                      <a:r>
                        <a:rPr lang="en-US" sz="700" b="1" i="0" u="sng" strike="noStrike" kern="1200" spc="0" baseline="0" noProof="0" dirty="0">
                          <a:ln>
                            <a:noFill/>
                          </a:ln>
                          <a:solidFill>
                            <a:srgbClr val="000000"/>
                          </a:solidFill>
                          <a:effectLst/>
                          <a:uFill>
                            <a:solidFill>
                              <a:schemeClr val="bg1"/>
                            </a:solidFill>
                          </a:uFill>
                          <a:latin typeface="Arial"/>
                          <a:ea typeface="+mn-ea"/>
                          <a:cs typeface="Arial"/>
                          <a:hlinkClick r:id="rId5">
                            <a:extLst>
                              <a:ext uri="{A12FA001-AC4F-418D-AE19-62706E023703}">
                                <ahyp:hlinkClr xmlns:ahyp="http://schemas.microsoft.com/office/drawing/2018/hyperlinkcolor" val="tx"/>
                              </a:ext>
                            </a:extLst>
                          </a:hlinkClick>
                        </a:rPr>
                        <a:t>Statewide Mental Health Services weekly grand rounds</a:t>
                      </a:r>
                      <a:r>
                        <a:rPr lang="en-US" sz="700" b="1" i="0" u="sng" strike="noStrike" kern="1200" spc="0" baseline="0" noProof="0" dirty="0">
                          <a:ln>
                            <a:noFill/>
                          </a:ln>
                          <a:solidFill>
                            <a:srgbClr val="000000"/>
                          </a:solidFill>
                          <a:effectLst/>
                          <a:uFill>
                            <a:solidFill>
                              <a:schemeClr val="bg1"/>
                            </a:solidFill>
                          </a:uFill>
                          <a:latin typeface="Arial"/>
                          <a:ea typeface="+mn-ea"/>
                          <a:cs typeface="Arial"/>
                        </a:rPr>
                        <a:t> </a:t>
                      </a:r>
                      <a:br>
                        <a:rPr lang="en-US" sz="700" b="0" i="0" u="none" strike="noStrike" kern="1200" spc="0" baseline="0" noProof="0" dirty="0">
                          <a:ln>
                            <a:noFill/>
                          </a:ln>
                          <a:solidFill>
                            <a:srgbClr val="000000"/>
                          </a:solidFill>
                          <a:effectLst/>
                          <a:latin typeface="Arial"/>
                          <a:ea typeface="+mn-ea"/>
                          <a:cs typeface="Arial"/>
                        </a:rPr>
                      </a:br>
                      <a:r>
                        <a:rPr lang="en-US" sz="700" b="0" i="0" u="none" strike="noStrike" kern="1200" spc="0" baseline="0" noProof="0" dirty="0">
                          <a:ln>
                            <a:noFill/>
                          </a:ln>
                          <a:solidFill>
                            <a:srgbClr val="000000"/>
                          </a:solidFill>
                          <a:effectLst/>
                          <a:latin typeface="Arial"/>
                          <a:ea typeface="+mn-ea"/>
                          <a:cs typeface="Arial"/>
                        </a:rPr>
                        <a:t>1-2pm </a:t>
                      </a:r>
                    </a:p>
                    <a:p>
                      <a:pPr marL="0" marR="0" lvl="0" indent="0" algn="l">
                        <a:lnSpc>
                          <a:spcPct val="100000"/>
                        </a:lnSpc>
                        <a:spcBef>
                          <a:spcPts val="0"/>
                        </a:spcBef>
                        <a:spcAft>
                          <a:spcPts val="0"/>
                        </a:spcAft>
                        <a:buNone/>
                      </a:pPr>
                      <a:r>
                        <a:rPr lang="en-US" sz="700" b="1" i="0" u="none" strike="noStrike" kern="1200" spc="0" baseline="0" noProof="0" dirty="0">
                          <a:ln>
                            <a:noFill/>
                          </a:ln>
                          <a:solidFill>
                            <a:srgbClr val="000000"/>
                          </a:solidFill>
                          <a:effectLst/>
                          <a:latin typeface="Arial"/>
                          <a:ea typeface="+mn-ea"/>
                          <a:cs typeface="Arial"/>
                        </a:rPr>
                        <a:t>WEBINAR</a:t>
                      </a:r>
                    </a:p>
                    <a:p>
                      <a:pPr marL="0" marR="0" lvl="0" indent="0" algn="l" defTabSz="914400">
                        <a:buNone/>
                      </a:pPr>
                      <a:r>
                        <a:rPr lang="en-US" sz="700" b="1" i="0" u="none" strike="noStrike" kern="1200" spc="0" baseline="0" noProof="0" dirty="0">
                          <a:ln>
                            <a:noFill/>
                          </a:ln>
                          <a:solidFill>
                            <a:srgbClr val="FFFFFF"/>
                          </a:solidFill>
                          <a:effectLst/>
                          <a:highlight>
                            <a:srgbClr val="57068C"/>
                          </a:highlight>
                          <a:latin typeface="Arial"/>
                          <a:cs typeface="Arial"/>
                        </a:rPr>
                        <a:t>Multidisciplinary</a:t>
                      </a:r>
                      <a:endParaRPr lang="en-US" sz="700" b="1" i="0" u="none" strike="noStrike" kern="1200" spc="0" baseline="0" dirty="0">
                        <a:ln>
                          <a:noFill/>
                        </a:ln>
                        <a:solidFill>
                          <a:srgbClr val="FFFFFF"/>
                        </a:solidFill>
                        <a:effectLst/>
                        <a:highlight>
                          <a:srgbClr val="57068C"/>
                        </a:highlight>
                        <a:latin typeface="Arial"/>
                        <a:cs typeface="Arial"/>
                      </a:endParaRP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30</a:t>
                      </a:r>
                    </a:p>
                  </a:txBody>
                  <a:tcPr marL="74295" marR="74295" marT="37148" marB="37148">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fontAlgn="b" latinLnBrk="0" hangingPunct="1"/>
                      <a:r>
                        <a:rPr lang="en-US" sz="1200" b="0" i="0" u="none" strike="noStrike" kern="1200" baseline="8000" dirty="0">
                          <a:solidFill>
                            <a:schemeClr val="tx1"/>
                          </a:solidFill>
                          <a:effectLst/>
                          <a:latin typeface="Arial"/>
                          <a:ea typeface="+mn-ea"/>
                          <a:cs typeface="Arial"/>
                        </a:rPr>
                        <a:t>31</a:t>
                      </a:r>
                    </a:p>
                  </a:txBody>
                  <a:tcPr marL="74295" marR="74295" marT="37148" marB="37148">
                    <a:lnL>
                      <a:noFill/>
                    </a:lnL>
                    <a:lnR w="6350" cap="flat" cmpd="sng" algn="ctr">
                      <a:noFill/>
                      <a:prstDash val="solid"/>
                      <a:miter lim="800000"/>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62644930"/>
                  </a:ext>
                </a:extLst>
              </a:tr>
            </a:tbl>
          </a:graphicData>
        </a:graphic>
      </p:graphicFrame>
    </p:spTree>
    <p:extLst>
      <p:ext uri="{BB962C8B-B14F-4D97-AF65-F5344CB8AC3E}">
        <p14:creationId xmlns:p14="http://schemas.microsoft.com/office/powerpoint/2010/main" val="1463390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C37E27-54DD-8A95-06C9-C514AC2F0B0F}"/>
              </a:ext>
            </a:extLst>
          </p:cNvPr>
          <p:cNvSpPr txBox="1"/>
          <p:nvPr/>
        </p:nvSpPr>
        <p:spPr>
          <a:xfrm>
            <a:off x="43990" y="729820"/>
            <a:ext cx="3629374" cy="20467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b="1" dirty="0">
                <a:solidFill>
                  <a:srgbClr val="FFFFFF"/>
                </a:solidFill>
                <a:highlight>
                  <a:srgbClr val="57068C"/>
                </a:highlight>
                <a:latin typeface="Arial"/>
                <a:cs typeface="Arial"/>
              </a:rPr>
              <a:t>Multidisciplinary</a:t>
            </a:r>
            <a:endParaRPr lang="en-AU" sz="1000" dirty="0"/>
          </a:p>
          <a:p>
            <a:r>
              <a:rPr kumimoji="0" lang="en-US" sz="1050" b="1" i="0" u="none" strike="noStrike" kern="1200" cap="none" spc="0" normalizeH="0" baseline="0" noProof="0" dirty="0">
                <a:ln>
                  <a:noFill/>
                </a:ln>
                <a:solidFill>
                  <a:srgbClr val="57068C"/>
                </a:solidFill>
                <a:effectLst/>
                <a:uLnTx/>
                <a:uFill>
                  <a:solidFill>
                    <a:schemeClr val="bg1"/>
                  </a:solidFill>
                </a:uFill>
                <a:latin typeface="Arial"/>
                <a:cs typeface="Arial"/>
                <a:hlinkClick r:id="rId4">
                  <a:extLst>
                    <a:ext uri="{A12FA001-AC4F-418D-AE19-62706E023703}">
                      <ahyp:hlinkClr xmlns:ahyp="http://schemas.microsoft.com/office/drawing/2018/hyperlinkcolor" val="tx"/>
                    </a:ext>
                  </a:extLst>
                </a:hlinkClick>
              </a:rPr>
              <a:t>Statewide Mental Health Services weekly </a:t>
            </a:r>
            <a:r>
              <a:rPr lang="en-US" sz="1050" b="1" dirty="0">
                <a:solidFill>
                  <a:srgbClr val="57068C"/>
                </a:solidFill>
                <a:uFill>
                  <a:solidFill>
                    <a:schemeClr val="bg1"/>
                  </a:solidFill>
                </a:uFill>
                <a:latin typeface="Arial"/>
                <a:cs typeface="Arial"/>
                <a:hlinkClick r:id="rId4">
                  <a:extLst>
                    <a:ext uri="{A12FA001-AC4F-418D-AE19-62706E023703}">
                      <ahyp:hlinkClr xmlns:ahyp="http://schemas.microsoft.com/office/drawing/2018/hyperlinkcolor" val="tx"/>
                    </a:ext>
                  </a:extLst>
                </a:hlinkClick>
              </a:rPr>
              <a:t>grand</a:t>
            </a:r>
            <a:r>
              <a:rPr kumimoji="0" lang="en-US" sz="1050" b="1" i="0" u="none" strike="noStrike" kern="1200" cap="none" spc="0" normalizeH="0" baseline="0" noProof="0" dirty="0">
                <a:ln>
                  <a:noFill/>
                </a:ln>
                <a:solidFill>
                  <a:srgbClr val="57068C"/>
                </a:solidFill>
                <a:effectLst/>
                <a:uLnTx/>
                <a:uFill>
                  <a:solidFill>
                    <a:schemeClr val="bg1"/>
                  </a:solidFill>
                </a:uFill>
                <a:latin typeface="Arial"/>
                <a:cs typeface="Arial"/>
                <a:hlinkClick r:id="rId4">
                  <a:extLst>
                    <a:ext uri="{A12FA001-AC4F-418D-AE19-62706E023703}">
                      <ahyp:hlinkClr xmlns:ahyp="http://schemas.microsoft.com/office/drawing/2018/hyperlinkcolor" val="tx"/>
                    </a:ext>
                  </a:extLst>
                </a:hlinkClick>
              </a:rPr>
              <a:t> </a:t>
            </a:r>
            <a:r>
              <a:rPr lang="en-US" sz="1050" b="1" dirty="0">
                <a:solidFill>
                  <a:srgbClr val="57068C"/>
                </a:solidFill>
                <a:uFill>
                  <a:solidFill>
                    <a:schemeClr val="bg1"/>
                  </a:solidFill>
                </a:uFill>
                <a:latin typeface="Arial"/>
                <a:cs typeface="Arial"/>
                <a:hlinkClick r:id="rId4">
                  <a:extLst>
                    <a:ext uri="{A12FA001-AC4F-418D-AE19-62706E023703}">
                      <ahyp:hlinkClr xmlns:ahyp="http://schemas.microsoft.com/office/drawing/2018/hyperlinkcolor" val="tx"/>
                    </a:ext>
                  </a:extLst>
                </a:hlinkClick>
              </a:rPr>
              <a:t>rounds</a:t>
            </a:r>
            <a:r>
              <a:rPr kumimoji="0" lang="en-US" sz="1050" b="1" i="0" u="none" strike="noStrike" kern="1200" cap="none" spc="0" normalizeH="0" baseline="0" noProof="0" dirty="0">
                <a:ln>
                  <a:noFill/>
                </a:ln>
                <a:solidFill>
                  <a:srgbClr val="57068C"/>
                </a:solidFill>
                <a:effectLst/>
                <a:uLnTx/>
                <a:uFill>
                  <a:solidFill>
                    <a:schemeClr val="bg1"/>
                  </a:solidFill>
                </a:uFill>
                <a:latin typeface="Arial"/>
                <a:cs typeface="Arial"/>
                <a:hlinkClick r:id="rId4">
                  <a:extLst>
                    <a:ext uri="{A12FA001-AC4F-418D-AE19-62706E023703}">
                      <ahyp:hlinkClr xmlns:ahyp="http://schemas.microsoft.com/office/drawing/2018/hyperlinkcolor" val="tx"/>
                    </a:ext>
                  </a:extLst>
                </a:hlinkClick>
              </a:rPr>
              <a:t> </a:t>
            </a:r>
            <a:endParaRPr lang="en-US" sz="1050" b="1" i="0" u="none" strike="noStrike" kern="1200" cap="none" spc="0" normalizeH="0" baseline="0" noProof="0" dirty="0">
              <a:ln>
                <a:noFill/>
              </a:ln>
              <a:solidFill>
                <a:srgbClr val="57068C"/>
              </a:solidFill>
              <a:effectLst/>
              <a:uLnTx/>
              <a:uFill>
                <a:solidFill>
                  <a:schemeClr val="bg1"/>
                </a:solidFill>
              </a:uFill>
              <a:latin typeface="Arial"/>
              <a:cs typeface="Arial"/>
            </a:endParaRPr>
          </a:p>
          <a:p>
            <a:r>
              <a:rPr lang="en-AU" sz="800" b="1" kern="100" dirty="0">
                <a:latin typeface="Arial"/>
                <a:ea typeface="Calibri"/>
                <a:cs typeface="Arial"/>
              </a:rPr>
              <a:t>Webinar </a:t>
            </a:r>
          </a:p>
          <a:p>
            <a:r>
              <a:rPr lang="en-AU" sz="800" b="1" kern="100" dirty="0">
                <a:latin typeface="Arial"/>
                <a:ea typeface="Calibri"/>
                <a:cs typeface="Arial"/>
              </a:rPr>
              <a:t>Every Thursday</a:t>
            </a:r>
          </a:p>
          <a:p>
            <a:r>
              <a:rPr lang="en-US" sz="800" dirty="0">
                <a:latin typeface="Arial"/>
                <a:cs typeface="Arial"/>
              </a:rPr>
              <a:t>1-2pm </a:t>
            </a:r>
          </a:p>
          <a:p>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The Statewide Mental Health Services (SMHS) multidisciplinary Grand Rounds, held in collaboration with the Centre for Mental Health Innovation and the Statewide Mental Health Services Education and Practice Development Unit, are open to all health professionals with an interest in mental health.</a:t>
            </a:r>
          </a:p>
          <a:p>
            <a:endParaRPr lang="en-US" sz="800" dirty="0">
              <a:latin typeface="Arial"/>
              <a:cs typeface="Arial"/>
            </a:endParaRPr>
          </a:p>
          <a:p>
            <a:r>
              <a:rPr lang="en-US" sz="800" dirty="0">
                <a:latin typeface="Arial"/>
                <a:cs typeface="Arial"/>
              </a:rPr>
              <a:t>This week the focus will be on the Health Roundtable Mental Health Program, mental health data available for the LGH, RHH, Mersey and NWRH. </a:t>
            </a:r>
          </a:p>
        </p:txBody>
      </p:sp>
      <p:sp>
        <p:nvSpPr>
          <p:cNvPr id="9" name="Rectangle 8">
            <a:extLst>
              <a:ext uri="{FF2B5EF4-FFF2-40B4-BE49-F238E27FC236}">
                <a16:creationId xmlns:a16="http://schemas.microsoft.com/office/drawing/2014/main" id="{15D34B7C-8A9D-5D83-3A2E-DD8F43EA43E5}"/>
              </a:ext>
            </a:extLst>
          </p:cNvPr>
          <p:cNvSpPr/>
          <p:nvPr/>
        </p:nvSpPr>
        <p:spPr>
          <a:xfrm>
            <a:off x="-18582" y="-78867"/>
            <a:ext cx="3224715" cy="740196"/>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E3DC39-BA96-40FB-BAB8-21F085AE528D}"/>
              </a:ext>
            </a:extLst>
          </p:cNvPr>
          <p:cNvSpPr>
            <a:spLocks noGrp="1"/>
          </p:cNvSpPr>
          <p:nvPr>
            <p:ph type="title"/>
          </p:nvPr>
        </p:nvSpPr>
        <p:spPr>
          <a:xfrm>
            <a:off x="1025812" y="-87115"/>
            <a:ext cx="1733447" cy="401912"/>
          </a:xfrm>
          <a:noFill/>
        </p:spPr>
        <p:txBody>
          <a:bodyPr>
            <a:normAutofit/>
          </a:bodyPr>
          <a:lstStyle/>
          <a:p>
            <a:pPr algn="l"/>
            <a:r>
              <a:rPr lang="en-US" sz="1600" dirty="0">
                <a:solidFill>
                  <a:schemeClr val="accent1">
                    <a:lumMod val="75000"/>
                  </a:schemeClr>
                </a:solidFill>
                <a:latin typeface="Arial" panose="020B0604020202020204" pitchFamily="34" charset="0"/>
                <a:cs typeface="Arial" panose="020B0604020202020204" pitchFamily="34" charset="0"/>
              </a:rPr>
              <a:t>May 2025</a:t>
            </a:r>
          </a:p>
        </p:txBody>
      </p:sp>
      <p:sp>
        <p:nvSpPr>
          <p:cNvPr id="4" name="Title 1">
            <a:extLst>
              <a:ext uri="{FF2B5EF4-FFF2-40B4-BE49-F238E27FC236}">
                <a16:creationId xmlns:a16="http://schemas.microsoft.com/office/drawing/2014/main" id="{44D8004C-64FD-A2F3-7443-F153694E202C}"/>
              </a:ext>
            </a:extLst>
          </p:cNvPr>
          <p:cNvSpPr txBox="1">
            <a:spLocks/>
          </p:cNvSpPr>
          <p:nvPr/>
        </p:nvSpPr>
        <p:spPr>
          <a:xfrm>
            <a:off x="1030018" y="264186"/>
            <a:ext cx="2227275" cy="312729"/>
          </a:xfrm>
          <a:prstGeom prst="rect">
            <a:avLst/>
          </a:prstGeom>
          <a:noFill/>
        </p:spPr>
        <p:txBody>
          <a:bodyPr vert="horz" lIns="91440" tIns="45720" rIns="91440" bIns="45720" rtlCol="0" anchor="ctr">
            <a:noAutofit/>
          </a:bodyPr>
          <a:lstStyle>
            <a:lvl1pPr algn="ctr" defTabSz="742950" rtl="0" eaLnBrk="1" latinLnBrk="0" hangingPunct="1">
              <a:lnSpc>
                <a:spcPct val="90000"/>
              </a:lnSpc>
              <a:spcBef>
                <a:spcPct val="0"/>
              </a:spcBef>
              <a:buNone/>
              <a:defRPr sz="4388" kern="1200">
                <a:solidFill>
                  <a:schemeClr val="bg1"/>
                </a:solidFill>
                <a:latin typeface="+mj-lt"/>
                <a:ea typeface="+mj-ea"/>
                <a:cs typeface="+mj-cs"/>
              </a:defRPr>
            </a:lvl1pPr>
          </a:lstStyle>
          <a:p>
            <a:pPr algn="l"/>
            <a:r>
              <a:rPr lang="en-AU" sz="900" b="0" i="0" dirty="0">
                <a:solidFill>
                  <a:srgbClr val="222222"/>
                </a:solidFill>
                <a:effectLst/>
                <a:latin typeface="Arial" panose="020B0604020202020204" pitchFamily="34" charset="0"/>
              </a:rPr>
              <a:t>SCAN FOR MORE DETAILS</a:t>
            </a:r>
          </a:p>
          <a:p>
            <a:pPr algn="l"/>
            <a:r>
              <a:rPr lang="en-AU" sz="900" dirty="0">
                <a:solidFill>
                  <a:srgbClr val="222222"/>
                </a:solidFill>
                <a:latin typeface="Arial" panose="020B0604020202020204" pitchFamily="34" charset="0"/>
                <a:cs typeface="Arial" panose="020B0604020202020204" pitchFamily="34" charset="0"/>
              </a:rPr>
              <a:t>ALL EVENTS ARE FREE</a:t>
            </a:r>
            <a:endParaRPr lang="en-US" sz="900" dirty="0">
              <a:solidFill>
                <a:schemeClr val="tx1"/>
              </a:solidFill>
              <a:latin typeface="Arial" panose="020B0604020202020204" pitchFamily="34" charset="0"/>
              <a:cs typeface="Arial" panose="020B0604020202020204" pitchFamily="34" charset="0"/>
            </a:endParaRPr>
          </a:p>
        </p:txBody>
      </p:sp>
      <p:pic>
        <p:nvPicPr>
          <p:cNvPr id="6" name="Picture 5" descr="A black background with a black square&#10;&#10;Description automatically generated with medium confidence">
            <a:extLst>
              <a:ext uri="{FF2B5EF4-FFF2-40B4-BE49-F238E27FC236}">
                <a16:creationId xmlns:a16="http://schemas.microsoft.com/office/drawing/2014/main" id="{E24B5E53-49DE-438E-031D-058FA127ED2D}"/>
              </a:ext>
            </a:extLst>
          </p:cNvPr>
          <p:cNvPicPr>
            <a:picLocks noChangeAspect="1"/>
          </p:cNvPicPr>
          <p:nvPr/>
        </p:nvPicPr>
        <p:blipFill>
          <a:blip r:embed="rId5"/>
          <a:stretch>
            <a:fillRect/>
          </a:stretch>
        </p:blipFill>
        <p:spPr>
          <a:xfrm>
            <a:off x="173882" y="-2567"/>
            <a:ext cx="595405" cy="595405"/>
          </a:xfrm>
          <a:prstGeom prst="rect">
            <a:avLst/>
          </a:prstGeom>
          <a:ln w="3175">
            <a:solidFill>
              <a:schemeClr val="tx1"/>
            </a:solidFill>
          </a:ln>
        </p:spPr>
      </p:pic>
      <p:sp>
        <p:nvSpPr>
          <p:cNvPr id="12" name="TextBox 11">
            <a:extLst>
              <a:ext uri="{FF2B5EF4-FFF2-40B4-BE49-F238E27FC236}">
                <a16:creationId xmlns:a16="http://schemas.microsoft.com/office/drawing/2014/main" id="{C91624EA-8906-7BC4-C364-91B85D3AA18F}"/>
              </a:ext>
            </a:extLst>
          </p:cNvPr>
          <p:cNvSpPr txBox="1"/>
          <p:nvPr/>
        </p:nvSpPr>
        <p:spPr>
          <a:xfrm>
            <a:off x="3414838" y="2119378"/>
            <a:ext cx="3430461" cy="2200602"/>
          </a:xfrm>
          <a:prstGeom prst="rect">
            <a:avLst/>
          </a:prstGeom>
          <a:noFill/>
        </p:spPr>
        <p:txBody>
          <a:bodyPr wrap="square" lIns="91440" tIns="45720" rIns="91440" bIns="45720" anchor="t">
            <a:spAutoFit/>
          </a:bodyPr>
          <a:lstStyle/>
          <a:p>
            <a:pPr eaLnBrk="0" hangingPunct="0">
              <a:spcAft>
                <a:spcPts val="300"/>
              </a:spcAft>
            </a:pPr>
            <a:r>
              <a:rPr lang="en-AU" sz="1000" b="1" dirty="0">
                <a:solidFill>
                  <a:schemeClr val="bg1"/>
                </a:solidFill>
                <a:effectLst/>
                <a:highlight>
                  <a:srgbClr val="57068C"/>
                </a:highlight>
                <a:latin typeface="Arial" panose="020B0604020202020204" pitchFamily="34" charset="0"/>
                <a:ea typeface="Times New Roman" panose="02020603050405020304" pitchFamily="18" charset="0"/>
                <a:cs typeface="Arial" panose="020B0604020202020204" pitchFamily="34" charset="0"/>
              </a:rPr>
              <a:t>Multidisciplinary</a:t>
            </a:r>
            <a:endParaRPr lang="en-US" sz="1000" b="1" dirty="0">
              <a:solidFill>
                <a:schemeClr val="accent1">
                  <a:lumMod val="75000"/>
                </a:schemeClr>
              </a:solidFill>
              <a:effectLst/>
              <a:highlight>
                <a:srgbClr val="57068C"/>
              </a:highlight>
              <a:latin typeface="Arial" panose="020B0604020202020204" pitchFamily="34" charset="0"/>
              <a:ea typeface="Times New Roman" panose="02020603050405020304" pitchFamily="18" charset="0"/>
              <a:cs typeface="Arial" panose="020B0604020202020204" pitchFamily="34" charset="0"/>
            </a:endParaRPr>
          </a:p>
          <a:p>
            <a:pPr eaLnBrk="0" hangingPunct="0">
              <a:spcAft>
                <a:spcPts val="300"/>
              </a:spcAft>
            </a:pPr>
            <a:r>
              <a:rPr lang="en-AU" sz="1050" b="1" u="sng" dirty="0">
                <a:solidFill>
                  <a:srgbClr val="57068C"/>
                </a:solidFill>
                <a:effectLst/>
                <a:uFill>
                  <a:solidFill>
                    <a:schemeClr val="bg1"/>
                  </a:solidFill>
                </a:uFill>
                <a:latin typeface="Arial"/>
                <a:ea typeface="Times New Roman" panose="02020603050405020304" pitchFamily="18" charset="0"/>
                <a:cs typeface="Arial"/>
                <a:hlinkClick r:id="rId6">
                  <a:extLst>
                    <a:ext uri="{A12FA001-AC4F-418D-AE19-62706E023703}">
                      <ahyp:hlinkClr xmlns:ahyp="http://schemas.microsoft.com/office/drawing/2018/hyperlinkcolor" val="tx"/>
                    </a:ext>
                  </a:extLst>
                </a:hlinkClick>
              </a:rPr>
              <a:t>Initial Assessment and Referral (IAR) </a:t>
            </a:r>
            <a:br>
              <a:rPr lang="en-AU" sz="1050" b="1" u="sng" dirty="0">
                <a:solidFill>
                  <a:srgbClr val="57068C"/>
                </a:solidFill>
                <a:effectLst/>
                <a:uFill>
                  <a:solidFill>
                    <a:schemeClr val="bg1"/>
                  </a:solidFill>
                </a:uFill>
                <a:latin typeface="Arial" panose="020B0604020202020204" pitchFamily="34" charset="0"/>
                <a:ea typeface="Times New Roman" panose="02020603050405020304" pitchFamily="18" charset="0"/>
                <a:cs typeface="Arial" panose="020B0604020202020204" pitchFamily="34" charset="0"/>
                <a:hlinkClick r:id="rId6">
                  <a:extLst>
                    <a:ext uri="{A12FA001-AC4F-418D-AE19-62706E023703}">
                      <ahyp:hlinkClr xmlns:ahyp="http://schemas.microsoft.com/office/drawing/2018/hyperlinkcolor" val="tx"/>
                    </a:ext>
                  </a:extLst>
                </a:hlinkClick>
              </a:rPr>
            </a:br>
            <a:r>
              <a:rPr lang="en-AU" sz="1050" b="1" u="sng" dirty="0">
                <a:solidFill>
                  <a:srgbClr val="57068C"/>
                </a:solidFill>
                <a:effectLst/>
                <a:uFill>
                  <a:solidFill>
                    <a:schemeClr val="bg1"/>
                  </a:solidFill>
                </a:uFill>
                <a:latin typeface="Arial"/>
                <a:ea typeface="Times New Roman" panose="02020603050405020304" pitchFamily="18" charset="0"/>
                <a:cs typeface="Arial"/>
                <a:hlinkClick r:id="rId6">
                  <a:extLst>
                    <a:ext uri="{A12FA001-AC4F-418D-AE19-62706E023703}">
                      <ahyp:hlinkClr xmlns:ahyp="http://schemas.microsoft.com/office/drawing/2018/hyperlinkcolor" val="tx"/>
                    </a:ext>
                  </a:extLst>
                </a:hlinkClick>
              </a:rPr>
              <a:t>for mental health care –</a:t>
            </a:r>
            <a:r>
              <a:rPr lang="en-AU" sz="1050" b="1" u="sng" dirty="0">
                <a:solidFill>
                  <a:srgbClr val="57068C"/>
                </a:solidFill>
                <a:uFill>
                  <a:solidFill>
                    <a:schemeClr val="bg1"/>
                  </a:solidFill>
                </a:uFill>
                <a:latin typeface="Arial"/>
                <a:ea typeface="Times New Roman" panose="02020603050405020304" pitchFamily="18" charset="0"/>
                <a:cs typeface="Arial"/>
                <a:hlinkClick r:id="rId6">
                  <a:extLst>
                    <a:ext uri="{A12FA001-AC4F-418D-AE19-62706E023703}">
                      <ahyp:hlinkClr xmlns:ahyp="http://schemas.microsoft.com/office/drawing/2018/hyperlinkcolor" val="tx"/>
                    </a:ext>
                  </a:extLst>
                </a:hlinkClick>
              </a:rPr>
              <a:t> child </a:t>
            </a:r>
            <a:r>
              <a:rPr lang="en-AU" sz="1050" b="1" u="sng" dirty="0">
                <a:solidFill>
                  <a:srgbClr val="57068C"/>
                </a:solidFill>
                <a:effectLst/>
                <a:uFill>
                  <a:solidFill>
                    <a:schemeClr val="bg1"/>
                  </a:solidFill>
                </a:uFill>
                <a:latin typeface="Arial"/>
                <a:ea typeface="Times New Roman" panose="02020603050405020304" pitchFamily="18" charset="0"/>
                <a:cs typeface="Arial"/>
                <a:hlinkClick r:id="rId6">
                  <a:extLst>
                    <a:ext uri="{A12FA001-AC4F-418D-AE19-62706E023703}">
                      <ahyp:hlinkClr xmlns:ahyp="http://schemas.microsoft.com/office/drawing/2018/hyperlinkcolor" val="tx"/>
                    </a:ext>
                  </a:extLst>
                </a:hlinkClick>
              </a:rPr>
              <a:t>version </a:t>
            </a:r>
            <a:endParaRPr lang="en-AU" sz="1050" u="sng" dirty="0">
              <a:solidFill>
                <a:srgbClr val="57068C"/>
              </a:solidFill>
              <a:effectLst/>
              <a:uFill>
                <a:solidFill>
                  <a:schemeClr val="bg1"/>
                </a:solidFill>
              </a:uFill>
              <a:latin typeface="Arial"/>
              <a:ea typeface="Times New Roman" panose="02020603050405020304" pitchFamily="18" charset="0"/>
              <a:cs typeface="Arial"/>
            </a:endParaRPr>
          </a:p>
          <a:p>
            <a:pPr eaLnBrk="0" hangingPunct="0">
              <a:spcAft>
                <a:spcPts val="300"/>
              </a:spcAft>
            </a:pPr>
            <a:r>
              <a:rPr lang="en-US" sz="800" b="1" dirty="0">
                <a:effectLst/>
                <a:latin typeface="Arial" panose="020B0604020202020204" pitchFamily="34" charset="0"/>
                <a:ea typeface="Times New Roman" panose="02020603050405020304" pitchFamily="18" charset="0"/>
                <a:cs typeface="Arial" panose="020B0604020202020204" pitchFamily="34" charset="0"/>
              </a:rPr>
              <a:t>Webinar </a:t>
            </a:r>
          </a:p>
          <a:p>
            <a:pPr eaLnBrk="0" hangingPunct="0"/>
            <a:r>
              <a:rPr lang="en-US" sz="800" b="1" dirty="0">
                <a:latin typeface="Arial" panose="020B0604020202020204" pitchFamily="34" charset="0"/>
                <a:ea typeface="Times New Roman" panose="02020603050405020304" pitchFamily="18" charset="0"/>
                <a:cs typeface="Arial" panose="020B0604020202020204" pitchFamily="34" charset="0"/>
              </a:rPr>
              <a:t>Wednesday</a:t>
            </a:r>
            <a:r>
              <a:rPr lang="en-US" sz="800" b="1" dirty="0">
                <a:effectLst/>
                <a:latin typeface="Arial" panose="020B0604020202020204" pitchFamily="34" charset="0"/>
                <a:ea typeface="Times New Roman" panose="02020603050405020304" pitchFamily="18" charset="0"/>
                <a:cs typeface="Arial" panose="020B0604020202020204" pitchFamily="34" charset="0"/>
              </a:rPr>
              <a:t> 14 May</a:t>
            </a:r>
          </a:p>
          <a:p>
            <a:pPr eaLnBrk="0" hangingPunct="0">
              <a:spcAft>
                <a:spcPts val="300"/>
              </a:spcAft>
            </a:pPr>
            <a:r>
              <a:rPr lang="en-US" sz="800" dirty="0">
                <a:latin typeface="Arial" panose="020B0604020202020204" pitchFamily="34" charset="0"/>
                <a:ea typeface="Times New Roman" panose="02020603050405020304" pitchFamily="18" charset="0"/>
                <a:cs typeface="Arial" panose="020B0604020202020204" pitchFamily="34" charset="0"/>
              </a:rPr>
              <a:t>12</a:t>
            </a:r>
            <a:r>
              <a:rPr lang="en-US" sz="800" dirty="0">
                <a:effectLst/>
                <a:latin typeface="Arial" panose="020B0604020202020204" pitchFamily="34" charset="0"/>
                <a:ea typeface="Times New Roman" panose="02020603050405020304" pitchFamily="18" charset="0"/>
                <a:cs typeface="Arial" panose="020B0604020202020204" pitchFamily="34" charset="0"/>
              </a:rPr>
              <a:t>-2pm </a:t>
            </a:r>
            <a:endParaRPr lang="en-AU" sz="800" dirty="0">
              <a:effectLst/>
              <a:latin typeface="Arial" panose="020B0604020202020204" pitchFamily="34" charset="0"/>
              <a:ea typeface="Times New Roman" panose="02020603050405020304" pitchFamily="18" charset="0"/>
              <a:cs typeface="Arial" panose="020B0604020202020204" pitchFamily="34" charset="0"/>
            </a:endParaRPr>
          </a:p>
          <a:p>
            <a:pPr algn="l"/>
            <a:r>
              <a:rPr lang="en-GB" sz="800" kern="100" dirty="0">
                <a:solidFill>
                  <a:prstClr val="black"/>
                </a:solidFill>
                <a:latin typeface="Arial" panose="020B0604020202020204" pitchFamily="34" charset="0"/>
                <a:ea typeface="Calibri" panose="020F0502020204030204" pitchFamily="34" charset="0"/>
                <a:cs typeface="Arial" panose="020B0604020202020204" pitchFamily="34" charset="0"/>
              </a:rPr>
              <a:t>This free online tool aims to standardise the assessment of people seeking mental health support in primary healthcare settings. The IAR tool is currently being used by the Tasmanian Department of Health for the Head to Health Phone Service, and is a core function of the Central Intake and Referral Service (CIRS).</a:t>
            </a:r>
          </a:p>
          <a:p>
            <a:pPr algn="l"/>
            <a:r>
              <a:rPr lang="en-GB" sz="800" kern="100" dirty="0">
                <a:solidFill>
                  <a:prstClr val="black"/>
                </a:solidFill>
                <a:latin typeface="Arial" panose="020B0604020202020204" pitchFamily="34" charset="0"/>
                <a:ea typeface="Calibri" panose="020F0502020204030204" pitchFamily="34" charset="0"/>
                <a:cs typeface="Arial" panose="020B0604020202020204" pitchFamily="34" charset="0"/>
              </a:rPr>
              <a:t>This session will use an adaptation of the tool designed for children, and will be joined by Dr Tim Jones, a senior medical educator with the RACGP, who has an interest in child and infant health. He is passionate about supporting parents and families in a holistic manner.</a:t>
            </a:r>
            <a:endParaRPr lang="en-AU" sz="900" dirty="0">
              <a:effectLst/>
              <a:latin typeface="Arial" panose="020B0604020202020204" pitchFamily="34" charset="0"/>
              <a:ea typeface="Times New Roman" panose="02020603050405020304" pitchFamily="18" charset="0"/>
              <a:cs typeface="Arial" panose="020B0604020202020204" pitchFamily="34" charset="0"/>
            </a:endParaRPr>
          </a:p>
        </p:txBody>
      </p:sp>
      <p:pic>
        <p:nvPicPr>
          <p:cNvPr id="10" name="Graphic 4" descr="Teacher with solid fill">
            <a:extLst>
              <a:ext uri="{FF2B5EF4-FFF2-40B4-BE49-F238E27FC236}">
                <a16:creationId xmlns:a16="http://schemas.microsoft.com/office/drawing/2014/main" id="{C3A1DD39-C778-80D2-0887-A99505CBBA1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903637" y="627467"/>
            <a:ext cx="362307" cy="362307"/>
          </a:xfrm>
          <a:prstGeom prst="rect">
            <a:avLst/>
          </a:prstGeom>
        </p:spPr>
      </p:pic>
      <p:sp>
        <p:nvSpPr>
          <p:cNvPr id="11" name="TextBox 10">
            <a:extLst>
              <a:ext uri="{FF2B5EF4-FFF2-40B4-BE49-F238E27FC236}">
                <a16:creationId xmlns:a16="http://schemas.microsoft.com/office/drawing/2014/main" id="{5446ECFE-24C0-CBC8-290E-627B89FFAF7B}"/>
              </a:ext>
            </a:extLst>
          </p:cNvPr>
          <p:cNvSpPr txBox="1"/>
          <p:nvPr/>
        </p:nvSpPr>
        <p:spPr>
          <a:xfrm>
            <a:off x="53575" y="2721718"/>
            <a:ext cx="3512494" cy="22082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defRPr/>
            </a:pPr>
            <a:r>
              <a:rPr kumimoji="0" lang="en-AU" sz="1000" b="1" i="0" u="none" strike="noStrike" kern="1200" cap="none" spc="0" normalizeH="0" baseline="0" noProof="0" dirty="0">
                <a:ln>
                  <a:noFill/>
                </a:ln>
                <a:solidFill>
                  <a:srgbClr val="FFFFFF"/>
                </a:solidFill>
                <a:effectLst/>
                <a:highlight>
                  <a:srgbClr val="4B92DB"/>
                </a:highlight>
                <a:uLnTx/>
                <a:uFillTx/>
                <a:latin typeface="Arial"/>
                <a:ea typeface="+mn-ea"/>
                <a:cs typeface="Arial"/>
              </a:rPr>
              <a:t>General Practitioners</a:t>
            </a:r>
            <a:r>
              <a:rPr lang="en-AU" sz="1000" b="1" dirty="0">
                <a:solidFill>
                  <a:srgbClr val="FFFFFF"/>
                </a:solidFill>
                <a:highlight>
                  <a:srgbClr val="4B92DB"/>
                </a:highlight>
                <a:latin typeface="Arial"/>
                <a:cs typeface="Arial"/>
              </a:rPr>
              <a:t> </a:t>
            </a:r>
            <a:br>
              <a:rPr lang="en-AU" dirty="0">
                <a:highlight>
                  <a:srgbClr val="4B92DB"/>
                </a:highlight>
                <a:latin typeface="The Hand Black"/>
              </a:rPr>
            </a:br>
            <a:r>
              <a:rPr lang="en-GB" sz="1050" b="1" dirty="0">
                <a:solidFill>
                  <a:schemeClr val="accent5"/>
                </a:solidFill>
                <a:uFill>
                  <a:solidFill>
                    <a:prstClr val="white"/>
                  </a:solidFill>
                </a:uFill>
                <a:latin typeface="Arial"/>
                <a:cs typeface="Arial"/>
                <a:hlinkClick r:id="rId9">
                  <a:extLst>
                    <a:ext uri="{A12FA001-AC4F-418D-AE19-62706E023703}">
                      <ahyp:hlinkClr xmlns:ahyp="http://schemas.microsoft.com/office/drawing/2018/hyperlinkcolor" val="tx"/>
                    </a:ext>
                  </a:extLst>
                </a:hlinkClick>
              </a:rPr>
              <a:t>Cardiology at the interface of primary and secondary care – Managing atrial fibrillation in primary care: A practical approach for GPs </a:t>
            </a:r>
            <a:endParaRPr lang="en-GB" sz="1050" b="1" dirty="0">
              <a:solidFill>
                <a:schemeClr val="accent5"/>
              </a:solidFill>
              <a:uFill>
                <a:solidFill>
                  <a:prstClr val="white"/>
                </a:solidFill>
              </a:uFill>
              <a:latin typeface="Arial"/>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Arial"/>
                <a:ea typeface="+mn-ea"/>
                <a:cs typeface="Arial"/>
              </a:rPr>
              <a:t>Webinar </a:t>
            </a:r>
          </a:p>
          <a:p>
            <a:r>
              <a:rPr lang="en-US" sz="800" b="1" u="sng" dirty="0">
                <a:uFill>
                  <a:solidFill>
                    <a:schemeClr val="bg1"/>
                  </a:solidFill>
                </a:uFill>
                <a:latin typeface="Arial"/>
                <a:cs typeface="Arial"/>
              </a:rPr>
              <a:t>Wednesday 7 May</a:t>
            </a:r>
            <a:br>
              <a:rPr lang="en-US" sz="800" b="1" dirty="0">
                <a:latin typeface="Arial"/>
                <a:ea typeface="Calibri"/>
                <a:cs typeface="Arial"/>
              </a:rPr>
            </a:br>
            <a:r>
              <a:rPr lang="en-US" sz="800" dirty="0">
                <a:latin typeface="Arial"/>
                <a:ea typeface="Calibri"/>
                <a:cs typeface="Arial"/>
              </a:rPr>
              <a:t>6.30-8pm </a:t>
            </a:r>
            <a:br>
              <a:rPr lang="en-US" sz="800" b="1" dirty="0">
                <a:latin typeface="Arial"/>
                <a:ea typeface="Calibri"/>
                <a:cs typeface="Arial"/>
              </a:rPr>
            </a:br>
            <a:r>
              <a:rPr lang="en-GB" sz="800" dirty="0">
                <a:solidFill>
                  <a:prstClr val="black"/>
                </a:solidFill>
                <a:latin typeface="Arial"/>
                <a:cs typeface="Arial"/>
              </a:rPr>
              <a:t>Managing atrial fibrillation in primary care is the second in a six-part webinar series “cardiology at the interface of primary and secondary care” that explores the interface between primary and secondary care in the management of cardiac patients.</a:t>
            </a:r>
          </a:p>
          <a:p>
            <a:endParaRPr lang="en-GB" sz="800" dirty="0">
              <a:solidFill>
                <a:prstClr val="black"/>
              </a:solidFill>
              <a:latin typeface="Arial"/>
              <a:cs typeface="Arial"/>
            </a:endParaRPr>
          </a:p>
          <a:p>
            <a:r>
              <a:rPr lang="en-GB" sz="800" dirty="0">
                <a:solidFill>
                  <a:prstClr val="black"/>
                </a:solidFill>
                <a:latin typeface="Arial"/>
                <a:cs typeface="Arial"/>
              </a:rPr>
              <a:t>This 90-minute interactive webinar will discuss the current provision of cardiac rehabilitation in Tasmania with an exploration of a more contemporary approach to improve the secondary prevention of patients with cardiovascular disease</a:t>
            </a:r>
            <a:endParaRPr lang="en-US" sz="800" dirty="0">
              <a:latin typeface="Arial"/>
              <a:cs typeface="Arial"/>
            </a:endParaRPr>
          </a:p>
        </p:txBody>
      </p:sp>
      <p:pic>
        <p:nvPicPr>
          <p:cNvPr id="15" name="Graphic 14" descr="Monitor with solid fill">
            <a:extLst>
              <a:ext uri="{FF2B5EF4-FFF2-40B4-BE49-F238E27FC236}">
                <a16:creationId xmlns:a16="http://schemas.microsoft.com/office/drawing/2014/main" id="{7C137FFB-672C-79F3-72F8-215E238382B5}"/>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2907705" y="2521282"/>
            <a:ext cx="362307" cy="362307"/>
          </a:xfrm>
          <a:prstGeom prst="rect">
            <a:avLst/>
          </a:prstGeom>
        </p:spPr>
      </p:pic>
      <p:sp>
        <p:nvSpPr>
          <p:cNvPr id="19" name="TextBox 18">
            <a:extLst>
              <a:ext uri="{FF2B5EF4-FFF2-40B4-BE49-F238E27FC236}">
                <a16:creationId xmlns:a16="http://schemas.microsoft.com/office/drawing/2014/main" id="{DF533393-C50F-FC7D-2156-A5E7604EB1C6}"/>
              </a:ext>
            </a:extLst>
          </p:cNvPr>
          <p:cNvSpPr txBox="1"/>
          <p:nvPr/>
        </p:nvSpPr>
        <p:spPr>
          <a:xfrm>
            <a:off x="71463" y="4930302"/>
            <a:ext cx="3418557" cy="20851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defRPr/>
            </a:pPr>
            <a:r>
              <a:rPr kumimoji="0" lang="en-AU" sz="1000" b="1" i="0" u="none" strike="noStrike" kern="1200" cap="none" spc="0" normalizeH="0" baseline="0" noProof="0" dirty="0">
                <a:ln>
                  <a:noFill/>
                </a:ln>
                <a:solidFill>
                  <a:srgbClr val="FFFFFF"/>
                </a:solidFill>
                <a:effectLst/>
                <a:highlight>
                  <a:srgbClr val="4B92DB"/>
                </a:highlight>
                <a:uLnTx/>
                <a:uFillTx/>
                <a:latin typeface="Arial"/>
                <a:ea typeface="+mn-ea"/>
                <a:cs typeface="Arial"/>
              </a:rPr>
              <a:t>General Practitioners</a:t>
            </a:r>
            <a:r>
              <a:rPr lang="en-AU" sz="1000" b="1" dirty="0">
                <a:solidFill>
                  <a:srgbClr val="FFFFFF"/>
                </a:solidFill>
                <a:highlight>
                  <a:srgbClr val="4B92DB"/>
                </a:highlight>
                <a:latin typeface="Arial"/>
                <a:cs typeface="Arial"/>
              </a:rPr>
              <a:t> </a:t>
            </a:r>
            <a:br>
              <a:rPr lang="en-AU" dirty="0">
                <a:highlight>
                  <a:srgbClr val="4B92DB"/>
                </a:highlight>
                <a:latin typeface="The Hand Black"/>
              </a:rPr>
            </a:br>
            <a:r>
              <a:rPr lang="en-GB" sz="1050" b="1" dirty="0">
                <a:solidFill>
                  <a:srgbClr val="4B92DB"/>
                </a:solidFill>
                <a:uFill>
                  <a:solidFill>
                    <a:prstClr val="white"/>
                  </a:solidFill>
                </a:uFill>
                <a:latin typeface="Arial"/>
                <a:cs typeface="Arial"/>
                <a:hlinkClick r:id="rId12">
                  <a:extLst>
                    <a:ext uri="{A12FA001-AC4F-418D-AE19-62706E023703}">
                      <ahyp:hlinkClr xmlns:ahyp="http://schemas.microsoft.com/office/drawing/2018/hyperlinkcolor" val="tx"/>
                    </a:ext>
                  </a:extLst>
                </a:hlinkClick>
              </a:rPr>
              <a:t>ABC OF CBT: Skills for GP’s</a:t>
            </a:r>
            <a:endParaRPr lang="en-GB" sz="1050" b="1" dirty="0">
              <a:solidFill>
                <a:srgbClr val="4B92DB"/>
              </a:solidFill>
              <a:uFill>
                <a:solidFill>
                  <a:prstClr val="white"/>
                </a:solidFill>
              </a:uFill>
              <a:latin typeface="Arial"/>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Arial"/>
                <a:ea typeface="+mn-ea"/>
                <a:cs typeface="Arial"/>
              </a:rPr>
              <a:t>Workshop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Arial"/>
                <a:ea typeface="+mn-ea"/>
                <a:cs typeface="Arial"/>
              </a:rPr>
              <a:t>CPD accredited RACGP &amp; ACRRM (21.5 hours) </a:t>
            </a:r>
            <a:endParaRPr lang="en-US" sz="800" b="1" i="0" u="none" strike="noStrike" kern="1200" cap="none" spc="0" normalizeH="0" baseline="0" noProof="0" dirty="0">
              <a:ln>
                <a:noFill/>
              </a:ln>
              <a:solidFill>
                <a:prstClr val="black"/>
              </a:solidFill>
              <a:effectLst/>
              <a:uLnTx/>
              <a:uFillTx/>
              <a:latin typeface="Arial"/>
              <a:cs typeface="Arial"/>
            </a:endParaRPr>
          </a:p>
          <a:p>
            <a:pPr>
              <a:spcAft>
                <a:spcPts val="300"/>
              </a:spcAft>
              <a:defRPr/>
            </a:pPr>
            <a:r>
              <a:rPr lang="en-US" sz="800" b="1" u="sng" dirty="0">
                <a:uFill>
                  <a:solidFill>
                    <a:schemeClr val="bg1"/>
                  </a:solidFill>
                </a:uFill>
                <a:latin typeface="Arial"/>
                <a:cs typeface="Arial"/>
                <a:hlinkClick r:id="rId12">
                  <a:extLst>
                    <a:ext uri="{A12FA001-AC4F-418D-AE19-62706E023703}">
                      <ahyp:hlinkClr xmlns:ahyp="http://schemas.microsoft.com/office/drawing/2018/hyperlinkcolor" val="tx"/>
                    </a:ext>
                  </a:extLst>
                </a:hlinkClick>
              </a:rPr>
              <a:t>Saturday 10 </a:t>
            </a:r>
            <a:r>
              <a:rPr lang="en-US" sz="800" b="1" dirty="0">
                <a:latin typeface="Arial"/>
                <a:ea typeface="Calibri"/>
                <a:cs typeface="Arial"/>
              </a:rPr>
              <a:t>&amp; 24</a:t>
            </a:r>
            <a:r>
              <a:rPr lang="en-US" sz="800" b="1" baseline="30000" dirty="0">
                <a:latin typeface="Arial"/>
                <a:ea typeface="Calibri"/>
                <a:cs typeface="Arial"/>
              </a:rPr>
              <a:t> </a:t>
            </a:r>
            <a:r>
              <a:rPr lang="en-US" sz="800" b="1" dirty="0">
                <a:latin typeface="Arial"/>
                <a:ea typeface="Calibri"/>
                <a:cs typeface="Arial"/>
              </a:rPr>
              <a:t>May (both dates are mandatory) </a:t>
            </a:r>
            <a:br>
              <a:rPr lang="en-US" sz="800" b="1" dirty="0">
                <a:latin typeface="Arial"/>
                <a:ea typeface="Calibri"/>
                <a:cs typeface="Arial"/>
              </a:rPr>
            </a:br>
            <a:r>
              <a:rPr lang="en-US" sz="800" b="1" dirty="0">
                <a:latin typeface="Arial"/>
                <a:ea typeface="Calibri"/>
                <a:cs typeface="Arial"/>
              </a:rPr>
              <a:t>Hobart</a:t>
            </a:r>
            <a:br>
              <a:rPr lang="en-US" sz="800" b="1" dirty="0">
                <a:latin typeface="Arial"/>
                <a:ea typeface="Calibri"/>
                <a:cs typeface="Arial"/>
              </a:rPr>
            </a:br>
            <a:r>
              <a:rPr lang="en-US" sz="800" dirty="0">
                <a:latin typeface="Arial"/>
                <a:ea typeface="Calibri"/>
                <a:cs typeface="Arial"/>
              </a:rPr>
              <a:t>9am-5pm </a:t>
            </a:r>
            <a:br>
              <a:rPr lang="en-US" sz="800" b="1" dirty="0">
                <a:latin typeface="Arial"/>
                <a:ea typeface="Calibri"/>
                <a:cs typeface="Arial"/>
              </a:rPr>
            </a:br>
            <a:endParaRPr lang="en-US" sz="800" b="1" dirty="0">
              <a:latin typeface="Arial"/>
              <a:ea typeface="Calibri"/>
              <a:cs typeface="Arial"/>
            </a:endParaRPr>
          </a:p>
          <a:p>
            <a:pPr>
              <a:spcAft>
                <a:spcPts val="300"/>
              </a:spcAft>
              <a:defRPr/>
            </a:pPr>
            <a:r>
              <a:rPr lang="en-AU" sz="800" dirty="0">
                <a:latin typeface="Arial"/>
                <a:cs typeface="Arial"/>
              </a:rPr>
              <a:t>Black Dog Institute will be facilitating the ABC of CBT. This training will provide GP’s with a broad range of psychological skills readily applied in a general practice setting. Successful completion of the program also fulfills the criteria for FPS Skills Training accreditation allowing GP’s to access Medicare item numbers for the delivery of focussed psychological strategies. </a:t>
            </a:r>
            <a:endParaRPr lang="en-US" sz="800" dirty="0"/>
          </a:p>
          <a:p>
            <a:pPr>
              <a:defRPr/>
            </a:pPr>
            <a:endParaRPr lang="en-US" sz="800" dirty="0">
              <a:latin typeface="Arial"/>
              <a:cs typeface="Arial"/>
            </a:endParaRPr>
          </a:p>
        </p:txBody>
      </p:sp>
      <p:sp>
        <p:nvSpPr>
          <p:cNvPr id="25" name="TextBox 24">
            <a:extLst>
              <a:ext uri="{FF2B5EF4-FFF2-40B4-BE49-F238E27FC236}">
                <a16:creationId xmlns:a16="http://schemas.microsoft.com/office/drawing/2014/main" id="{96430B04-2928-A022-F25E-4ECD3219D177}"/>
              </a:ext>
            </a:extLst>
          </p:cNvPr>
          <p:cNvSpPr txBox="1"/>
          <p:nvPr/>
        </p:nvSpPr>
        <p:spPr>
          <a:xfrm>
            <a:off x="3408538" y="104894"/>
            <a:ext cx="3482801" cy="205928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highlight>
                  <a:srgbClr val="57068C"/>
                </a:highlight>
                <a:uLnTx/>
                <a:uFillTx/>
                <a:latin typeface="Arial"/>
                <a:ea typeface="+mn-ea"/>
                <a:cs typeface="Arial"/>
              </a:rPr>
              <a:t>Multidisciplinary</a:t>
            </a:r>
            <a:endParaRPr kumimoji="0" lang="en-AU" sz="1000" b="0" i="0" u="none" strike="noStrike" kern="1200" cap="none" spc="0" normalizeH="0" baseline="0" noProof="0" dirty="0">
              <a:ln>
                <a:noFill/>
              </a:ln>
              <a:solidFill>
                <a:prstClr val="black"/>
              </a:solidFill>
              <a:effectLst/>
              <a:uLnTx/>
              <a:uFillTx/>
              <a:latin typeface="The Hand Black"/>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57068C"/>
                </a:solidFill>
                <a:effectLst/>
                <a:uLnTx/>
                <a:uFill>
                  <a:solidFill>
                    <a:prstClr val="white"/>
                  </a:solidFill>
                </a:uFill>
                <a:latin typeface="Arial"/>
                <a:ea typeface="+mn-ea"/>
                <a:cs typeface="Arial"/>
                <a:hlinkClick r:id="rId13">
                  <a:extLst>
                    <a:ext uri="{A12FA001-AC4F-418D-AE19-62706E023703}">
                      <ahyp:hlinkClr xmlns:ahyp="http://schemas.microsoft.com/office/drawing/2018/hyperlinkcolor" val="tx"/>
                    </a:ext>
                  </a:extLst>
                </a:hlinkClick>
              </a:rPr>
              <a:t>Mental health continuum of care – Clinical consultation </a:t>
            </a:r>
            <a:endParaRPr kumimoji="0" lang="en-US" sz="1050" b="1" i="0" u="none" strike="noStrike" kern="1200" cap="none" spc="0" normalizeH="0" baseline="0" noProof="0" dirty="0">
              <a:ln>
                <a:noFill/>
              </a:ln>
              <a:solidFill>
                <a:srgbClr val="57068C"/>
              </a:solidFill>
              <a:effectLst/>
              <a:uLnTx/>
              <a:uFill>
                <a:solidFill>
                  <a:prstClr val="white"/>
                </a:solidFill>
              </a:uFill>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800" b="1" i="0" u="none" strike="noStrike" kern="100" cap="none" spc="0" normalizeH="0" baseline="0" noProof="0" dirty="0">
                <a:ln>
                  <a:noFill/>
                </a:ln>
                <a:solidFill>
                  <a:prstClr val="black"/>
                </a:solidFill>
                <a:effectLst/>
                <a:uLnTx/>
                <a:uFillTx/>
                <a:latin typeface="Arial"/>
                <a:ea typeface="Calibri"/>
                <a:cs typeface="Arial"/>
              </a:rPr>
              <a:t>Webinar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effectLst/>
                <a:uLnTx/>
                <a:uFillTx/>
                <a:latin typeface="Arial"/>
                <a:ea typeface="+mn-ea"/>
                <a:cs typeface="Arial"/>
              </a:rPr>
              <a:t>Tuesday 13 May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prstClr val="black"/>
                </a:solidFill>
                <a:latin typeface="Arial"/>
                <a:cs typeface="Arial"/>
              </a:rPr>
              <a:t>6.30-7.30</a:t>
            </a:r>
            <a:r>
              <a:rPr kumimoji="0" lang="en-US" sz="800" b="0" i="0" u="none" strike="noStrike" kern="1200" cap="none" spc="0" normalizeH="0" baseline="0" noProof="0" dirty="0">
                <a:ln>
                  <a:noFill/>
                </a:ln>
                <a:solidFill>
                  <a:prstClr val="black"/>
                </a:solidFill>
                <a:effectLst/>
                <a:uLnTx/>
                <a:uFillTx/>
                <a:latin typeface="Arial"/>
                <a:ea typeface="+mn-ea"/>
                <a:cs typeface="Arial"/>
              </a:rPr>
              <a:t>pm </a:t>
            </a:r>
          </a:p>
          <a:p>
            <a:pPr>
              <a:lnSpc>
                <a:spcPct val="115000"/>
              </a:lnSpc>
              <a:spcAft>
                <a:spcPts val="800"/>
              </a:spcAft>
            </a:pPr>
            <a:r>
              <a:rPr lang="en-AU" sz="800" dirty="0">
                <a:latin typeface="Arial"/>
                <a:cs typeface="Arial"/>
              </a:rPr>
              <a:t>Primary Health Tasmania’s Mental Health Continuum of Care Project aims to improve Tasmanians’ experience of and outcomes from the mental health services we commission.  We are committed to an inclusive development process for the new model. We believe the best outcomes are achieved when the development of new models is collaborative.  Multidisciplinary clinicals who provide mental health support are invited to offer important insights and perspectives about the current mental health landscape in Tasmania.</a:t>
            </a:r>
          </a:p>
        </p:txBody>
      </p:sp>
      <p:sp>
        <p:nvSpPr>
          <p:cNvPr id="30" name="TextBox 29">
            <a:extLst>
              <a:ext uri="{FF2B5EF4-FFF2-40B4-BE49-F238E27FC236}">
                <a16:creationId xmlns:a16="http://schemas.microsoft.com/office/drawing/2014/main" id="{AAACDE62-EBC6-56C5-461D-F05F7B499F28}"/>
              </a:ext>
            </a:extLst>
          </p:cNvPr>
          <p:cNvSpPr txBox="1"/>
          <p:nvPr/>
        </p:nvSpPr>
        <p:spPr>
          <a:xfrm>
            <a:off x="6944951" y="2098348"/>
            <a:ext cx="2948167" cy="22377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defRPr/>
            </a:pPr>
            <a:r>
              <a:rPr kumimoji="0" lang="en-AU" sz="1000" b="1" i="0" u="none" strike="noStrike" kern="1200" cap="none" spc="0" normalizeH="0" baseline="0" noProof="0" dirty="0">
                <a:ln>
                  <a:noFill/>
                </a:ln>
                <a:solidFill>
                  <a:srgbClr val="FFFFFF"/>
                </a:solidFill>
                <a:effectLst/>
                <a:highlight>
                  <a:srgbClr val="4B92DB"/>
                </a:highlight>
                <a:uLnTx/>
                <a:uFillTx/>
                <a:latin typeface="Arial"/>
                <a:ea typeface="+mn-ea"/>
                <a:cs typeface="Arial"/>
              </a:rPr>
              <a:t>General Practitioners</a:t>
            </a:r>
            <a:r>
              <a:rPr lang="en-AU" sz="1000" b="1" dirty="0">
                <a:solidFill>
                  <a:srgbClr val="FFFFFF"/>
                </a:solidFill>
                <a:highlight>
                  <a:srgbClr val="4B92DB"/>
                </a:highlight>
                <a:latin typeface="Arial"/>
                <a:cs typeface="Arial"/>
              </a:rPr>
              <a:t> </a:t>
            </a:r>
            <a:br>
              <a:rPr lang="en-AU" dirty="0">
                <a:highlight>
                  <a:srgbClr val="4B92DB"/>
                </a:highlight>
                <a:latin typeface="The Hand Black"/>
              </a:rPr>
            </a:br>
            <a:r>
              <a:rPr lang="en-GB" sz="1050" b="1" dirty="0">
                <a:solidFill>
                  <a:srgbClr val="4B92DB"/>
                </a:solidFill>
                <a:uFill>
                  <a:solidFill>
                    <a:prstClr val="white"/>
                  </a:solidFill>
                </a:uFill>
                <a:latin typeface="Arial"/>
                <a:cs typeface="Arial"/>
                <a:hlinkClick r:id="rId14">
                  <a:extLst>
                    <a:ext uri="{A12FA001-AC4F-418D-AE19-62706E023703}">
                      <ahyp:hlinkClr xmlns:ahyp="http://schemas.microsoft.com/office/drawing/2018/hyperlinkcolor" val="tx"/>
                    </a:ext>
                  </a:extLst>
                </a:hlinkClick>
              </a:rPr>
              <a:t>Mental health continuum of care – Clinical consultations </a:t>
            </a:r>
            <a:endParaRPr lang="en-GB" sz="1050" b="1" dirty="0">
              <a:solidFill>
                <a:srgbClr val="4B92DB"/>
              </a:solidFill>
              <a:uFill>
                <a:solidFill>
                  <a:prstClr val="white"/>
                </a:solidFill>
              </a:uFill>
              <a:latin typeface="Arial"/>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Arial"/>
                <a:ea typeface="+mn-ea"/>
                <a:cs typeface="Arial"/>
              </a:rPr>
              <a:t>Webinar </a:t>
            </a:r>
          </a:p>
          <a:p>
            <a:pPr>
              <a:lnSpc>
                <a:spcPct val="115000"/>
              </a:lnSpc>
              <a:spcAft>
                <a:spcPts val="800"/>
              </a:spcAft>
            </a:pPr>
            <a:r>
              <a:rPr kumimoji="0" lang="en-US" sz="800" b="1" i="0" u="none" strike="noStrike" kern="1200" cap="none" spc="0" normalizeH="0" baseline="0" noProof="0" dirty="0">
                <a:ln>
                  <a:noFill/>
                </a:ln>
                <a:effectLst/>
                <a:uLnTx/>
                <a:uFillTx/>
                <a:latin typeface="Arial"/>
                <a:ea typeface="+mn-ea"/>
                <a:cs typeface="Arial"/>
              </a:rPr>
              <a:t>Thursday 15 May </a:t>
            </a:r>
            <a:br>
              <a:rPr lang="en-US" sz="800" b="1" dirty="0">
                <a:latin typeface="Arial"/>
                <a:ea typeface="Calibri"/>
                <a:cs typeface="Arial"/>
              </a:rPr>
            </a:br>
            <a:r>
              <a:rPr lang="en-US" sz="800" dirty="0">
                <a:latin typeface="Arial"/>
                <a:ea typeface="Calibri"/>
                <a:cs typeface="Arial"/>
              </a:rPr>
              <a:t>6.30-7.30pm </a:t>
            </a:r>
            <a:br>
              <a:rPr lang="en-US" sz="800" b="1" dirty="0">
                <a:latin typeface="Arial"/>
                <a:ea typeface="Calibri"/>
                <a:cs typeface="Arial"/>
              </a:rPr>
            </a:br>
            <a:r>
              <a:rPr lang="en-AU" sz="800" kern="100" dirty="0">
                <a:solidFill>
                  <a:prstClr val="black"/>
                </a:solidFill>
                <a:latin typeface="Arial" panose="020B0604020202020204" pitchFamily="34" charset="0"/>
                <a:ea typeface="Calibri" panose="020F0502020204030204" pitchFamily="34" charset="0"/>
                <a:cs typeface="Arial" panose="020B0604020202020204" pitchFamily="34" charset="0"/>
              </a:rPr>
              <a:t>Primary Health Tasmania’s Mental Health Continuum of Care Project aims to improve Tasmanians’ experience of and outcomes from the mental health services we commission.  We are committed to an inclusive development process for the new model. We believe the best outcomes are achieved when the development of new models is collaborative.  GPs are invited to offer important insights and perspectives about the current mental health landscape in Tasmania.</a:t>
            </a:r>
          </a:p>
        </p:txBody>
      </p:sp>
      <p:pic>
        <p:nvPicPr>
          <p:cNvPr id="31" name="Graphic 4" descr="Teacher with solid fill">
            <a:extLst>
              <a:ext uri="{FF2B5EF4-FFF2-40B4-BE49-F238E27FC236}">
                <a16:creationId xmlns:a16="http://schemas.microsoft.com/office/drawing/2014/main" id="{AD4B1F0C-B37C-B52D-D9AE-DD9C8FCEEF62}"/>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903637" y="4824779"/>
            <a:ext cx="362307" cy="362307"/>
          </a:xfrm>
          <a:prstGeom prst="rect">
            <a:avLst/>
          </a:prstGeom>
        </p:spPr>
      </p:pic>
      <p:pic>
        <p:nvPicPr>
          <p:cNvPr id="32" name="Picture 2" descr="Meeting outline">
            <a:extLst>
              <a:ext uri="{FF2B5EF4-FFF2-40B4-BE49-F238E27FC236}">
                <a16:creationId xmlns:a16="http://schemas.microsoft.com/office/drawing/2014/main" id="{1C5DB34D-BD04-E8A6-0AAE-4C765B1500EB}"/>
              </a:ext>
            </a:extLst>
          </p:cNvPr>
          <p:cNvPicPr>
            <a:picLocks noChangeAspect="1" noChangeArrowheads="1"/>
          </p:cNvPicPr>
          <p:nvPr/>
        </p:nvPicPr>
        <p:blipFill>
          <a:blip r:embed="rId17">
            <a:duotone>
              <a:prstClr val="black"/>
              <a:srgbClr val="4B92DB">
                <a:tint val="45000"/>
                <a:satMod val="400000"/>
              </a:srgbClr>
            </a:duotone>
            <a:extLst>
              <a:ext uri="{BEBA8EAE-BF5A-486C-A8C5-ECC9F3942E4B}">
                <a14:imgProps xmlns:a14="http://schemas.microsoft.com/office/drawing/2010/main">
                  <a14:imgLayer r:embed="rId18">
                    <a14:imgEffect>
                      <a14:brightnessContrast bright="40000"/>
                    </a14:imgEffect>
                  </a14:imgLayer>
                </a14:imgProps>
              </a:ext>
              <a:ext uri="{28A0092B-C50C-407E-A947-70E740481C1C}">
                <a14:useLocalDpi xmlns:a14="http://schemas.microsoft.com/office/drawing/2010/main" val="0"/>
              </a:ext>
            </a:extLst>
          </a:blip>
          <a:srcRect/>
          <a:stretch>
            <a:fillRect/>
          </a:stretch>
        </p:blipFill>
        <p:spPr bwMode="auto">
          <a:xfrm flipH="1">
            <a:off x="9512283" y="1907931"/>
            <a:ext cx="380835" cy="380835"/>
          </a:xfrm>
          <a:prstGeom prst="rect">
            <a:avLst/>
          </a:prstGeom>
          <a:noFill/>
          <a:extLst>
            <a:ext uri="{909E8E84-426E-40DD-AFC4-6F175D3DCCD1}">
              <a14:hiddenFill xmlns:a14="http://schemas.microsoft.com/office/drawing/2010/main">
                <a:solidFill>
                  <a:srgbClr val="FFFFFF"/>
                </a:solidFill>
              </a14:hiddenFill>
            </a:ext>
          </a:extLst>
        </p:spPr>
      </p:pic>
      <p:pic>
        <p:nvPicPr>
          <p:cNvPr id="34" name="Graphic 4" descr="Teacher with solid fill">
            <a:extLst>
              <a:ext uri="{FF2B5EF4-FFF2-40B4-BE49-F238E27FC236}">
                <a16:creationId xmlns:a16="http://schemas.microsoft.com/office/drawing/2014/main" id="{6B6B543F-BDD3-ED32-525F-9EB1ECC13E4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418587" y="2019176"/>
            <a:ext cx="362307" cy="362307"/>
          </a:xfrm>
          <a:prstGeom prst="rect">
            <a:avLst/>
          </a:prstGeom>
        </p:spPr>
      </p:pic>
      <p:sp>
        <p:nvSpPr>
          <p:cNvPr id="8" name="Rectangle 7">
            <a:extLst>
              <a:ext uri="{FF2B5EF4-FFF2-40B4-BE49-F238E27FC236}">
                <a16:creationId xmlns:a16="http://schemas.microsoft.com/office/drawing/2014/main" id="{2793F3EA-4AF9-4C66-237E-41579F830123}"/>
              </a:ext>
            </a:extLst>
          </p:cNvPr>
          <p:cNvSpPr/>
          <p:nvPr/>
        </p:nvSpPr>
        <p:spPr>
          <a:xfrm>
            <a:off x="3490020" y="6346025"/>
            <a:ext cx="6415979" cy="509877"/>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A black background with a black square&#10;&#10;Description automatically generated with medium confidence">
            <a:extLst>
              <a:ext uri="{FF2B5EF4-FFF2-40B4-BE49-F238E27FC236}">
                <a16:creationId xmlns:a16="http://schemas.microsoft.com/office/drawing/2014/main" id="{286DD852-FC33-E541-ACED-86C69C40F993}"/>
              </a:ext>
            </a:extLst>
          </p:cNvPr>
          <p:cNvPicPr>
            <a:picLocks noChangeAspect="1"/>
          </p:cNvPicPr>
          <p:nvPr/>
        </p:nvPicPr>
        <p:blipFill>
          <a:blip r:embed="rId19"/>
          <a:stretch>
            <a:fillRect/>
          </a:stretch>
        </p:blipFill>
        <p:spPr>
          <a:xfrm>
            <a:off x="7433651" y="6236509"/>
            <a:ext cx="2269051" cy="746911"/>
          </a:xfrm>
          <a:prstGeom prst="rect">
            <a:avLst/>
          </a:prstGeom>
        </p:spPr>
      </p:pic>
      <p:sp>
        <p:nvSpPr>
          <p:cNvPr id="20" name="TextBox 19">
            <a:extLst>
              <a:ext uri="{FF2B5EF4-FFF2-40B4-BE49-F238E27FC236}">
                <a16:creationId xmlns:a16="http://schemas.microsoft.com/office/drawing/2014/main" id="{0CB0E97A-C4A6-9B88-9C2C-F8BEBF9FDB1D}"/>
              </a:ext>
            </a:extLst>
          </p:cNvPr>
          <p:cNvSpPr txBox="1"/>
          <p:nvPr/>
        </p:nvSpPr>
        <p:spPr>
          <a:xfrm>
            <a:off x="3657600" y="6403971"/>
            <a:ext cx="3845389" cy="338554"/>
          </a:xfrm>
          <a:prstGeom prst="rect">
            <a:avLst/>
          </a:prstGeom>
          <a:noFill/>
        </p:spPr>
        <p:txBody>
          <a:bodyPr wrap="square">
            <a:spAutoFit/>
          </a:bodyPr>
          <a:lstStyle/>
          <a:p>
            <a:pPr algn="just" eaLnBrk="0" hangingPunct="0">
              <a:spcBef>
                <a:spcPts val="20"/>
              </a:spcBef>
            </a:pPr>
            <a:r>
              <a:rPr lang="en-AU" sz="800" b="0" i="0" dirty="0">
                <a:solidFill>
                  <a:srgbClr val="222222"/>
                </a:solidFill>
                <a:effectLst/>
                <a:latin typeface="Arial" panose="020B0604020202020204" pitchFamily="34" charset="0"/>
              </a:rPr>
              <a:t>There is no cost for participation in these events, thanks to funding from the Australian Government under the Primary Health Networks program</a:t>
            </a:r>
            <a:endParaRPr lang="en-AU"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26" name="TextBox 25">
            <a:extLst>
              <a:ext uri="{FF2B5EF4-FFF2-40B4-BE49-F238E27FC236}">
                <a16:creationId xmlns:a16="http://schemas.microsoft.com/office/drawing/2014/main" id="{3C323EE8-1E05-0E20-3618-3AA04D32FA8D}"/>
              </a:ext>
            </a:extLst>
          </p:cNvPr>
          <p:cNvSpPr txBox="1"/>
          <p:nvPr/>
        </p:nvSpPr>
        <p:spPr>
          <a:xfrm>
            <a:off x="6957833" y="4339583"/>
            <a:ext cx="2891603" cy="1992853"/>
          </a:xfrm>
          <a:prstGeom prst="rect">
            <a:avLst/>
          </a:prstGeom>
          <a:noFill/>
        </p:spPr>
        <p:txBody>
          <a:bodyPr wrap="square" lIns="91440" tIns="45720" rIns="91440" bIns="45720" anchor="t">
            <a:spAutoFit/>
          </a:bodyPr>
          <a:lstStyle/>
          <a:p>
            <a:pPr eaLnBrk="0" hangingPunct="0">
              <a:spcAft>
                <a:spcPts val="300"/>
              </a:spcAft>
            </a:pPr>
            <a:r>
              <a:rPr lang="en-AU" sz="1000" b="1" dirty="0">
                <a:solidFill>
                  <a:schemeClr val="bg1"/>
                </a:solidFill>
                <a:effectLst/>
                <a:highlight>
                  <a:srgbClr val="57068C"/>
                </a:highlight>
                <a:latin typeface="Arial" panose="020B0604020202020204" pitchFamily="34" charset="0"/>
                <a:ea typeface="Times New Roman" panose="02020603050405020304" pitchFamily="18" charset="0"/>
                <a:cs typeface="Arial" panose="020B0604020202020204" pitchFamily="34" charset="0"/>
              </a:rPr>
              <a:t>Multidisciplinary</a:t>
            </a:r>
            <a:endParaRPr lang="en-US" sz="1000" b="1" dirty="0">
              <a:solidFill>
                <a:schemeClr val="accent1">
                  <a:lumMod val="75000"/>
                </a:schemeClr>
              </a:solidFill>
              <a:effectLst/>
              <a:highlight>
                <a:srgbClr val="57068C"/>
              </a:highlight>
              <a:latin typeface="Arial" panose="020B0604020202020204" pitchFamily="34" charset="0"/>
              <a:ea typeface="Times New Roman" panose="02020603050405020304" pitchFamily="18" charset="0"/>
              <a:cs typeface="Arial" panose="020B0604020202020204" pitchFamily="34" charset="0"/>
            </a:endParaRPr>
          </a:p>
          <a:p>
            <a:pPr eaLnBrk="0" hangingPunct="0">
              <a:spcAft>
                <a:spcPts val="300"/>
              </a:spcAft>
            </a:pPr>
            <a:r>
              <a:rPr lang="en-GB" sz="1050" b="1" i="0" strike="noStrike" dirty="0">
                <a:solidFill>
                  <a:srgbClr val="7030A0"/>
                </a:solidFill>
                <a:effectLst/>
                <a:uFill>
                  <a:solidFill>
                    <a:schemeClr val="bg1"/>
                  </a:solidFill>
                </a:uFill>
                <a:latin typeface="Arial" panose="020B0604020202020204" pitchFamily="34" charset="0"/>
                <a:hlinkClick r:id="rId20">
                  <a:extLst>
                    <a:ext uri="{A12FA001-AC4F-418D-AE19-62706E023703}">
                      <ahyp:hlinkClr xmlns:ahyp="http://schemas.microsoft.com/office/drawing/2018/hyperlinkcolor" val="tx"/>
                    </a:ext>
                  </a:extLst>
                </a:hlinkClick>
              </a:rPr>
              <a:t>Palliative care </a:t>
            </a:r>
            <a:r>
              <a:rPr lang="en-GB" sz="1050" b="0" i="0" dirty="0">
                <a:solidFill>
                  <a:srgbClr val="7030A0"/>
                </a:solidFill>
                <a:effectLst/>
                <a:uFill>
                  <a:solidFill>
                    <a:schemeClr val="bg1"/>
                  </a:solidFill>
                </a:uFill>
                <a:latin typeface="Arial" panose="020B0604020202020204" pitchFamily="34" charset="0"/>
                <a:hlinkClick r:id="rId20">
                  <a:extLst>
                    <a:ext uri="{A12FA001-AC4F-418D-AE19-62706E023703}">
                      <ahyp:hlinkClr xmlns:ahyp="http://schemas.microsoft.com/office/drawing/2018/hyperlinkcolor" val="tx"/>
                    </a:ext>
                  </a:extLst>
                </a:hlinkClick>
              </a:rPr>
              <a:t>​</a:t>
            </a:r>
            <a:r>
              <a:rPr lang="en-GB" sz="1050" b="1" dirty="0">
                <a:solidFill>
                  <a:srgbClr val="7030A0"/>
                </a:solidFill>
                <a:uFill>
                  <a:solidFill>
                    <a:schemeClr val="bg1"/>
                  </a:solidFill>
                </a:uFill>
                <a:latin typeface="Arial" panose="020B0604020202020204" pitchFamily="34" charset="0"/>
                <a:hlinkClick r:id="rId20">
                  <a:extLst>
                    <a:ext uri="{A12FA001-AC4F-418D-AE19-62706E023703}">
                      <ahyp:hlinkClr xmlns:ahyp="http://schemas.microsoft.com/office/drawing/2018/hyperlinkcolor" val="tx"/>
                    </a:ext>
                  </a:extLst>
                </a:hlinkClick>
              </a:rPr>
              <a:t>ECHO project series - Supporting caregivers of people with a disability </a:t>
            </a:r>
            <a:endParaRPr lang="en-GB" sz="1050" b="1" dirty="0">
              <a:solidFill>
                <a:srgbClr val="7030A0"/>
              </a:solidFill>
              <a:uFill>
                <a:solidFill>
                  <a:schemeClr val="bg1"/>
                </a:solidFill>
              </a:uFill>
              <a:latin typeface="Arial" panose="020B0604020202020204" pitchFamily="34" charset="0"/>
            </a:endParaRPr>
          </a:p>
          <a:p>
            <a:pPr eaLnBrk="0" hangingPunct="0">
              <a:spcAft>
                <a:spcPts val="300"/>
              </a:spcAft>
            </a:pPr>
            <a:r>
              <a:rPr lang="en-US" sz="800" b="1" dirty="0">
                <a:effectLst/>
                <a:latin typeface="Arial" panose="020B0604020202020204" pitchFamily="34" charset="0"/>
                <a:ea typeface="Times New Roman" panose="02020603050405020304" pitchFamily="18" charset="0"/>
                <a:cs typeface="Arial" panose="020B0604020202020204" pitchFamily="34" charset="0"/>
              </a:rPr>
              <a:t>Webinar </a:t>
            </a:r>
          </a:p>
          <a:p>
            <a:pPr eaLnBrk="0" hangingPunct="0"/>
            <a:r>
              <a:rPr lang="en-US" sz="800" b="1" dirty="0">
                <a:latin typeface="Arial" panose="020B0604020202020204" pitchFamily="34" charset="0"/>
                <a:ea typeface="Times New Roman" panose="02020603050405020304" pitchFamily="18" charset="0"/>
                <a:cs typeface="Arial" panose="020B0604020202020204" pitchFamily="34" charset="0"/>
              </a:rPr>
              <a:t>Tuesday 20 </a:t>
            </a:r>
            <a:r>
              <a:rPr lang="en-US" sz="800" b="1" dirty="0">
                <a:effectLst/>
                <a:latin typeface="Arial" panose="020B0604020202020204" pitchFamily="34" charset="0"/>
                <a:ea typeface="Times New Roman" panose="02020603050405020304" pitchFamily="18" charset="0"/>
                <a:cs typeface="Arial" panose="020B0604020202020204" pitchFamily="34" charset="0"/>
              </a:rPr>
              <a:t>May</a:t>
            </a:r>
          </a:p>
          <a:p>
            <a:pPr eaLnBrk="0" hangingPunct="0">
              <a:spcAft>
                <a:spcPts val="300"/>
              </a:spcAft>
            </a:pPr>
            <a:r>
              <a:rPr lang="en-US" sz="800" dirty="0">
                <a:latin typeface="Arial" panose="020B0604020202020204" pitchFamily="34" charset="0"/>
                <a:ea typeface="Times New Roman" panose="02020603050405020304" pitchFamily="18" charset="0"/>
                <a:cs typeface="Arial" panose="020B0604020202020204" pitchFamily="34" charset="0"/>
              </a:rPr>
              <a:t>1-2</a:t>
            </a:r>
            <a:r>
              <a:rPr lang="en-US" sz="800" dirty="0">
                <a:effectLst/>
                <a:latin typeface="Arial" panose="020B0604020202020204" pitchFamily="34" charset="0"/>
                <a:ea typeface="Times New Roman" panose="02020603050405020304" pitchFamily="18" charset="0"/>
                <a:cs typeface="Arial" panose="020B0604020202020204" pitchFamily="34" charset="0"/>
              </a:rPr>
              <a:t>pm </a:t>
            </a:r>
            <a:endParaRPr lang="en-AU" sz="800" dirty="0">
              <a:effectLst/>
              <a:latin typeface="Arial" panose="020B0604020202020204" pitchFamily="34" charset="0"/>
              <a:ea typeface="Times New Roman" panose="02020603050405020304" pitchFamily="18" charset="0"/>
              <a:cs typeface="Arial" panose="020B0604020202020204" pitchFamily="34" charset="0"/>
            </a:endParaRPr>
          </a:p>
          <a:p>
            <a:pPr algn="l"/>
            <a:r>
              <a:rPr lang="en-GB" sz="800" b="0" i="0" u="none" strike="noStrike" dirty="0">
                <a:solidFill>
                  <a:srgbClr val="000000"/>
                </a:solidFill>
                <a:effectLst/>
                <a:latin typeface="Arial" panose="020B0604020202020204" pitchFamily="34" charset="0"/>
              </a:rPr>
              <a:t>Palliative Care ECHO is a series of interactive case-based virtual mentoring sessions that address a range of palliative care topics. Discussion of deidentified patient cases and 10-minute lectures aim to increase palliative care knowledge, skills and confidence in primary healthcare professionals.</a:t>
            </a:r>
            <a:r>
              <a:rPr lang="en-GB" sz="800" kern="100" dirty="0">
                <a:solidFill>
                  <a:prstClr val="black"/>
                </a:solidFill>
                <a:latin typeface="Arial" panose="020B0604020202020204" pitchFamily="34" charset="0"/>
                <a:ea typeface="Calibri" panose="020F0502020204030204" pitchFamily="34" charset="0"/>
                <a:cs typeface="Arial" panose="020B0604020202020204" pitchFamily="34" charset="0"/>
              </a:rPr>
              <a:t>.</a:t>
            </a:r>
            <a:endParaRPr lang="en-AU" sz="9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27" name="AutoShape 2" descr="Teacher with solid fill">
            <a:extLst>
              <a:ext uri="{FF2B5EF4-FFF2-40B4-BE49-F238E27FC236}">
                <a16:creationId xmlns:a16="http://schemas.microsoft.com/office/drawing/2014/main" id="{11C1FF69-2111-24BA-F200-F71EF1FF008B}"/>
              </a:ext>
            </a:extLst>
          </p:cNvPr>
          <p:cNvSpPr>
            <a:spLocks noChangeAspect="1" noChangeArrowheads="1"/>
          </p:cNvSpPr>
          <p:nvPr/>
        </p:nvSpPr>
        <p:spPr bwMode="auto">
          <a:xfrm>
            <a:off x="9258527" y="2113472"/>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8" name="AutoShape 4" descr="Teacher with solid fill">
            <a:extLst>
              <a:ext uri="{FF2B5EF4-FFF2-40B4-BE49-F238E27FC236}">
                <a16:creationId xmlns:a16="http://schemas.microsoft.com/office/drawing/2014/main" id="{D9D05893-96E2-E128-296D-F136A74411CA}"/>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9" name="AutoShape 6" descr="Teacher with solid fill">
            <a:extLst>
              <a:ext uri="{FF2B5EF4-FFF2-40B4-BE49-F238E27FC236}">
                <a16:creationId xmlns:a16="http://schemas.microsoft.com/office/drawing/2014/main" id="{B8F1F7A4-30A5-2550-7277-245D08F8A876}"/>
              </a:ext>
            </a:extLst>
          </p:cNvPr>
          <p:cNvSpPr>
            <a:spLocks noChangeAspect="1" noChangeArrowheads="1"/>
          </p:cNvSpPr>
          <p:nvPr/>
        </p:nvSpPr>
        <p:spPr bwMode="auto">
          <a:xfrm>
            <a:off x="10553700" y="3300011"/>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pic>
        <p:nvPicPr>
          <p:cNvPr id="35" name="Graphic 4" descr="Teacher with solid fill">
            <a:extLst>
              <a:ext uri="{FF2B5EF4-FFF2-40B4-BE49-F238E27FC236}">
                <a16:creationId xmlns:a16="http://schemas.microsoft.com/office/drawing/2014/main" id="{FB1FC83A-2B81-F6CC-4D55-FC854EFBF81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443579" y="4252236"/>
            <a:ext cx="362307" cy="362307"/>
          </a:xfrm>
          <a:prstGeom prst="rect">
            <a:avLst/>
          </a:prstGeom>
        </p:spPr>
      </p:pic>
      <p:sp>
        <p:nvSpPr>
          <p:cNvPr id="36" name="TextBox 35">
            <a:extLst>
              <a:ext uri="{FF2B5EF4-FFF2-40B4-BE49-F238E27FC236}">
                <a16:creationId xmlns:a16="http://schemas.microsoft.com/office/drawing/2014/main" id="{720F98E7-9575-FA2A-233B-83D8734EEFC9}"/>
              </a:ext>
            </a:extLst>
          </p:cNvPr>
          <p:cNvSpPr txBox="1"/>
          <p:nvPr/>
        </p:nvSpPr>
        <p:spPr>
          <a:xfrm>
            <a:off x="3408538" y="4286600"/>
            <a:ext cx="3512494" cy="205928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highlight>
                  <a:srgbClr val="57068C"/>
                </a:highlight>
                <a:uLnTx/>
                <a:uFillTx/>
                <a:latin typeface="Arial"/>
                <a:ea typeface="+mn-ea"/>
                <a:cs typeface="Arial"/>
              </a:rPr>
              <a:t>Multidisciplinary</a:t>
            </a:r>
            <a:endParaRPr kumimoji="0" lang="en-AU" sz="1000" b="0" i="0" u="none" strike="noStrike" kern="1200" cap="none" spc="0" normalizeH="0" baseline="0" noProof="0" dirty="0">
              <a:ln>
                <a:noFill/>
              </a:ln>
              <a:solidFill>
                <a:prstClr val="black"/>
              </a:solidFill>
              <a:effectLst/>
              <a:uLnTx/>
              <a:uFillTx/>
              <a:latin typeface="The Hand Black"/>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7030A0"/>
                </a:solidFill>
                <a:effectLst/>
                <a:uLnTx/>
                <a:uFill>
                  <a:solidFill>
                    <a:prstClr val="white"/>
                  </a:solidFill>
                </a:uFill>
                <a:latin typeface="Arial"/>
                <a:ea typeface="+mn-ea"/>
                <a:cs typeface="Arial"/>
                <a:hlinkClick r:id="rId21">
                  <a:extLst>
                    <a:ext uri="{A12FA001-AC4F-418D-AE19-62706E023703}">
                      <ahyp:hlinkClr xmlns:ahyp="http://schemas.microsoft.com/office/drawing/2018/hyperlinkcolor" val="tx"/>
                    </a:ext>
                  </a:extLst>
                </a:hlinkClick>
              </a:rPr>
              <a:t>Mental health continuum of care – Clinical consultation (Tasmanian Health Service)</a:t>
            </a:r>
            <a:r>
              <a:rPr kumimoji="0" lang="en-US" sz="1050" b="1" i="0" u="none" strike="noStrike" kern="1200" cap="none" spc="0" normalizeH="0" baseline="0" noProof="0" dirty="0">
                <a:ln>
                  <a:noFill/>
                </a:ln>
                <a:solidFill>
                  <a:srgbClr val="57068C"/>
                </a:solidFill>
                <a:effectLst/>
                <a:uLnTx/>
                <a:uFill>
                  <a:solidFill>
                    <a:prstClr val="white"/>
                  </a:solidFill>
                </a:uFill>
                <a:latin typeface="Arial"/>
                <a:ea typeface="+mn-ea"/>
                <a:cs typeface="Aria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800" b="1" i="0" u="none" strike="noStrike" kern="100" cap="none" spc="0" normalizeH="0" baseline="0" noProof="0" dirty="0">
                <a:ln>
                  <a:noFill/>
                </a:ln>
                <a:solidFill>
                  <a:prstClr val="black"/>
                </a:solidFill>
                <a:effectLst/>
                <a:uLnTx/>
                <a:uFillTx/>
                <a:latin typeface="Arial"/>
                <a:ea typeface="Calibri"/>
                <a:cs typeface="Arial"/>
              </a:rPr>
              <a:t>Webinar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effectLst/>
                <a:uLnTx/>
                <a:uFillTx/>
                <a:latin typeface="Arial"/>
                <a:ea typeface="+mn-ea"/>
                <a:cs typeface="Arial"/>
              </a:rPr>
              <a:t>Wednesday 14 May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a:ea typeface="+mn-ea"/>
                <a:cs typeface="Arial"/>
              </a:rPr>
              <a:t>12-1pm </a:t>
            </a:r>
          </a:p>
          <a:p>
            <a:pPr>
              <a:lnSpc>
                <a:spcPct val="115000"/>
              </a:lnSpc>
              <a:spcAft>
                <a:spcPts val="800"/>
              </a:spcAft>
            </a:pPr>
            <a:r>
              <a:rPr lang="en-AU" sz="800" dirty="0">
                <a:latin typeface="Arial"/>
                <a:cs typeface="Arial"/>
              </a:rPr>
              <a:t>Primary Health Tasmania’s Mental Health Continuum of Care Project aims to improve Tasmanians’ experience of and outcomes from the mental health services we commission.  We are committed to an inclusive development process for the new model. We believe the best outcomes are achieved when the development of new models is collaborative. Tasmanian Health Service clinicians who provide supports as part of Statewide Mental Health Services are invited to offer important insights and perspectives about the current mental health landscape in Tasmania.</a:t>
            </a:r>
          </a:p>
        </p:txBody>
      </p:sp>
      <p:pic>
        <p:nvPicPr>
          <p:cNvPr id="37" name="Picture 2" descr="Meeting outline">
            <a:extLst>
              <a:ext uri="{FF2B5EF4-FFF2-40B4-BE49-F238E27FC236}">
                <a16:creationId xmlns:a16="http://schemas.microsoft.com/office/drawing/2014/main" id="{3BE4DEE0-2D0B-0C41-0557-75A13DAE6DE1}"/>
              </a:ext>
            </a:extLst>
          </p:cNvPr>
          <p:cNvPicPr>
            <a:picLocks noChangeAspect="1" noChangeArrowheads="1"/>
          </p:cNvPicPr>
          <p:nvPr/>
        </p:nvPicPr>
        <p:blipFill>
          <a:blip r:embed="rId22">
            <a:duotone>
              <a:prstClr val="black"/>
              <a:srgbClr val="57068C">
                <a:tint val="45000"/>
                <a:satMod val="400000"/>
              </a:srgbClr>
            </a:duotone>
            <a:alphaModFix/>
            <a:extLst>
              <a:ext uri="{BEBA8EAE-BF5A-486C-A8C5-ECC9F3942E4B}">
                <a14:imgProps xmlns:a14="http://schemas.microsoft.com/office/drawing/2010/main">
                  <a14:imgLayer r:embed="rId18">
                    <a14:imgEffect>
                      <a14:sharpenSoften amount="100000"/>
                    </a14:imgEffect>
                    <a14:imgEffect>
                      <a14:colorTemperature colorTemp="11500"/>
                    </a14:imgEffect>
                    <a14:imgEffect>
                      <a14:saturation sat="300000"/>
                    </a14:imgEffect>
                    <a14:imgEffect>
                      <a14:brightnessContrast bright="-1000"/>
                    </a14:imgEffect>
                  </a14:imgLayer>
                </a14:imgProps>
              </a:ext>
              <a:ext uri="{28A0092B-C50C-407E-A947-70E740481C1C}">
                <a14:useLocalDpi xmlns:a14="http://schemas.microsoft.com/office/drawing/2010/main" val="0"/>
              </a:ext>
            </a:extLst>
          </a:blip>
          <a:srcRect/>
          <a:stretch>
            <a:fillRect/>
          </a:stretch>
        </p:blipFill>
        <p:spPr bwMode="auto">
          <a:xfrm flipH="1">
            <a:off x="6418586" y="0"/>
            <a:ext cx="380835" cy="380835"/>
          </a:xfrm>
          <a:prstGeom prst="rect">
            <a:avLst/>
          </a:prstGeom>
        </p:spPr>
      </p:pic>
      <p:pic>
        <p:nvPicPr>
          <p:cNvPr id="38" name="Picture 2" descr="Meeting outline">
            <a:extLst>
              <a:ext uri="{FF2B5EF4-FFF2-40B4-BE49-F238E27FC236}">
                <a16:creationId xmlns:a16="http://schemas.microsoft.com/office/drawing/2014/main" id="{9CC19D70-A2FB-EADE-9C67-690ACBB7C60D}"/>
              </a:ext>
            </a:extLst>
          </p:cNvPr>
          <p:cNvPicPr>
            <a:picLocks noChangeAspect="1" noChangeArrowheads="1"/>
          </p:cNvPicPr>
          <p:nvPr/>
        </p:nvPicPr>
        <p:blipFill>
          <a:blip r:embed="rId22">
            <a:duotone>
              <a:prstClr val="black"/>
              <a:srgbClr val="57068C">
                <a:tint val="45000"/>
                <a:satMod val="400000"/>
              </a:srgbClr>
            </a:duotone>
            <a:alphaModFix/>
            <a:extLst>
              <a:ext uri="{BEBA8EAE-BF5A-486C-A8C5-ECC9F3942E4B}">
                <a14:imgProps xmlns:a14="http://schemas.microsoft.com/office/drawing/2010/main">
                  <a14:imgLayer r:embed="rId18">
                    <a14:imgEffect>
                      <a14:sharpenSoften amount="100000"/>
                    </a14:imgEffect>
                    <a14:imgEffect>
                      <a14:colorTemperature colorTemp="11500"/>
                    </a14:imgEffect>
                    <a14:imgEffect>
                      <a14:saturation sat="300000"/>
                    </a14:imgEffect>
                    <a14:imgEffect>
                      <a14:brightnessContrast bright="-1000"/>
                    </a14:imgEffect>
                  </a14:imgLayer>
                </a14:imgProps>
              </a:ext>
              <a:ext uri="{28A0092B-C50C-407E-A947-70E740481C1C}">
                <a14:useLocalDpi xmlns:a14="http://schemas.microsoft.com/office/drawing/2010/main" val="0"/>
              </a:ext>
            </a:extLst>
          </a:blip>
          <a:srcRect/>
          <a:stretch>
            <a:fillRect/>
          </a:stretch>
        </p:blipFill>
        <p:spPr bwMode="auto">
          <a:xfrm flipH="1">
            <a:off x="6418587" y="4165716"/>
            <a:ext cx="380835" cy="380835"/>
          </a:xfrm>
          <a:prstGeom prst="rect">
            <a:avLst/>
          </a:prstGeom>
        </p:spPr>
      </p:pic>
      <p:sp>
        <p:nvSpPr>
          <p:cNvPr id="39" name="TextBox 38">
            <a:extLst>
              <a:ext uri="{FF2B5EF4-FFF2-40B4-BE49-F238E27FC236}">
                <a16:creationId xmlns:a16="http://schemas.microsoft.com/office/drawing/2014/main" id="{706F788F-3421-2CC8-7209-F54633FA59E3}"/>
              </a:ext>
            </a:extLst>
          </p:cNvPr>
          <p:cNvSpPr txBox="1"/>
          <p:nvPr/>
        </p:nvSpPr>
        <p:spPr>
          <a:xfrm>
            <a:off x="6944951" y="116607"/>
            <a:ext cx="2779283" cy="192360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b="1" kern="100" dirty="0">
                <a:solidFill>
                  <a:srgbClr val="FFFFFF"/>
                </a:solidFill>
                <a:highlight>
                  <a:srgbClr val="7AB800"/>
                </a:highlight>
                <a:latin typeface="Arial"/>
                <a:ea typeface="Calibri"/>
                <a:cs typeface="Arial"/>
              </a:rPr>
              <a:t>General practice managers</a:t>
            </a:r>
            <a:endParaRPr lang="en-AU" sz="1000" kern="100" dirty="0">
              <a:solidFill>
                <a:srgbClr val="000000"/>
              </a:solidFill>
              <a:latin typeface="Arial"/>
              <a:ea typeface="Calibri"/>
              <a:cs typeface="Arial"/>
            </a:endParaRPr>
          </a:p>
          <a:p>
            <a:r>
              <a:rPr lang="en-AU" sz="1050" b="1" kern="100" dirty="0">
                <a:solidFill>
                  <a:srgbClr val="7AB800"/>
                </a:solidFill>
                <a:latin typeface="Arial"/>
                <a:ea typeface="Calibri"/>
                <a:cs typeface="Arial"/>
              </a:rPr>
              <a:t>Practice managers </a:t>
            </a:r>
            <a:br>
              <a:rPr lang="en-AU" sz="1050" b="1" kern="100" dirty="0">
                <a:latin typeface="Arial"/>
                <a:ea typeface="Calibri"/>
                <a:cs typeface="Arial"/>
              </a:rPr>
            </a:br>
            <a:r>
              <a:rPr lang="en-AU" sz="1050" b="1" kern="100" dirty="0">
                <a:solidFill>
                  <a:srgbClr val="7AB800"/>
                </a:solidFill>
                <a:latin typeface="Arial"/>
                <a:ea typeface="Calibri"/>
                <a:cs typeface="Arial"/>
              </a:rPr>
              <a:t>networking breakfast </a:t>
            </a:r>
            <a:endParaRPr lang="en-AU" dirty="0"/>
          </a:p>
          <a:p>
            <a:r>
              <a:rPr lang="en-AU" sz="800" b="1" u="sng" kern="100" dirty="0">
                <a:uFill>
                  <a:solidFill>
                    <a:schemeClr val="bg1"/>
                  </a:solidFill>
                </a:uFill>
                <a:latin typeface="Arial"/>
                <a:ea typeface="Calibri"/>
                <a:cs typeface="Arial"/>
                <a:hlinkClick r:id="rId23">
                  <a:extLst>
                    <a:ext uri="{A12FA001-AC4F-418D-AE19-62706E023703}">
                      <ahyp:hlinkClr xmlns:ahyp="http://schemas.microsoft.com/office/drawing/2018/hyperlinkcolor" val="tx"/>
                    </a:ext>
                  </a:extLst>
                </a:hlinkClick>
              </a:rPr>
              <a:t>Launceston</a:t>
            </a:r>
            <a:endParaRPr lang="en-AU" sz="800" b="1" u="sng" kern="100" dirty="0">
              <a:uFill>
                <a:solidFill>
                  <a:schemeClr val="bg1"/>
                </a:solidFill>
              </a:uFill>
              <a:latin typeface="Arial"/>
              <a:ea typeface="Calibri"/>
              <a:cs typeface="Arial"/>
            </a:endParaRPr>
          </a:p>
          <a:p>
            <a:r>
              <a:rPr lang="en-AU" sz="800" b="1" kern="100" dirty="0">
                <a:latin typeface="Arial"/>
                <a:ea typeface="Calibri"/>
                <a:cs typeface="Arial"/>
              </a:rPr>
              <a:t>Wednesday 14 </a:t>
            </a:r>
          </a:p>
          <a:p>
            <a:r>
              <a:rPr lang="en-US" sz="800" dirty="0">
                <a:latin typeface="Arial"/>
                <a:cs typeface="Arial"/>
              </a:rPr>
              <a:t>7.30-9am </a:t>
            </a:r>
          </a:p>
          <a:p>
            <a:r>
              <a:rPr lang="en-AU" sz="800" b="1" u="sng" kern="100" dirty="0">
                <a:solidFill>
                  <a:schemeClr val="tx1">
                    <a:lumMod val="95000"/>
                    <a:lumOff val="5000"/>
                  </a:schemeClr>
                </a:solidFill>
                <a:uFill>
                  <a:solidFill>
                    <a:schemeClr val="bg1"/>
                  </a:solidFill>
                </a:uFill>
                <a:latin typeface="Arial"/>
                <a:ea typeface="Calibri"/>
                <a:cs typeface="Arial"/>
                <a:hlinkClick r:id="rId24">
                  <a:extLst>
                    <a:ext uri="{A12FA001-AC4F-418D-AE19-62706E023703}">
                      <ahyp:hlinkClr xmlns:ahyp="http://schemas.microsoft.com/office/drawing/2018/hyperlinkcolor" val="tx"/>
                    </a:ext>
                  </a:extLst>
                </a:hlinkClick>
              </a:rPr>
              <a:t>Devonport</a:t>
            </a:r>
            <a:endParaRPr lang="en-AU" sz="800" b="1" u="sng" kern="100" dirty="0">
              <a:solidFill>
                <a:schemeClr val="tx1">
                  <a:lumMod val="95000"/>
                  <a:lumOff val="5000"/>
                </a:schemeClr>
              </a:solidFill>
              <a:uFill>
                <a:solidFill>
                  <a:schemeClr val="bg1"/>
                </a:solidFill>
              </a:uFill>
              <a:latin typeface="Arial"/>
              <a:ea typeface="Calibri"/>
              <a:cs typeface="Arial"/>
            </a:endParaRPr>
          </a:p>
          <a:p>
            <a:r>
              <a:rPr lang="en-AU" sz="800" b="1" kern="100" dirty="0">
                <a:latin typeface="Arial"/>
                <a:ea typeface="Calibri"/>
                <a:cs typeface="Arial"/>
              </a:rPr>
              <a:t>Thursday 15 </a:t>
            </a:r>
          </a:p>
          <a:p>
            <a:r>
              <a:rPr lang="en-US" sz="800" dirty="0">
                <a:latin typeface="Arial"/>
                <a:cs typeface="Arial"/>
              </a:rPr>
              <a:t>7.30-9am </a:t>
            </a:r>
          </a:p>
          <a:p>
            <a:r>
              <a:rPr lang="en-AU" sz="800" b="1" u="sng" kern="100" dirty="0">
                <a:uFill>
                  <a:solidFill>
                    <a:schemeClr val="bg1"/>
                  </a:solidFill>
                </a:uFill>
                <a:latin typeface="Arial"/>
                <a:ea typeface="Calibri"/>
                <a:cs typeface="Arial"/>
                <a:hlinkClick r:id="rId25">
                  <a:extLst>
                    <a:ext uri="{A12FA001-AC4F-418D-AE19-62706E023703}">
                      <ahyp:hlinkClr xmlns:ahyp="http://schemas.microsoft.com/office/drawing/2018/hyperlinkcolor" val="tx"/>
                    </a:ext>
                  </a:extLst>
                </a:hlinkClick>
              </a:rPr>
              <a:t>Hobart</a:t>
            </a:r>
            <a:endParaRPr lang="en-AU" sz="800" b="1" u="sng" kern="100" dirty="0">
              <a:uFill>
                <a:solidFill>
                  <a:schemeClr val="bg1"/>
                </a:solidFill>
              </a:uFill>
              <a:latin typeface="Arial"/>
              <a:ea typeface="Calibri"/>
              <a:cs typeface="Arial"/>
            </a:endParaRPr>
          </a:p>
          <a:p>
            <a:r>
              <a:rPr lang="en-AU" sz="800" b="1" kern="100" dirty="0">
                <a:latin typeface="Arial"/>
                <a:ea typeface="Calibri"/>
                <a:cs typeface="Arial"/>
              </a:rPr>
              <a:t>Wednesday 21 </a:t>
            </a:r>
          </a:p>
          <a:p>
            <a:r>
              <a:rPr lang="en-US" sz="800" dirty="0">
                <a:latin typeface="Arial"/>
                <a:cs typeface="Arial"/>
              </a:rPr>
              <a:t>7.30-9am  </a:t>
            </a:r>
          </a:p>
          <a:p>
            <a:r>
              <a:rPr lang="en-AU" sz="800" kern="100" dirty="0">
                <a:latin typeface="Arial"/>
                <a:ea typeface="Calibri"/>
                <a:cs typeface="Arial"/>
              </a:rPr>
              <a:t>An opportunity for practice managers to meet and connect with their peers in general practice. </a:t>
            </a:r>
          </a:p>
        </p:txBody>
      </p:sp>
      <p:pic>
        <p:nvPicPr>
          <p:cNvPr id="40" name="Picture 39" descr="A plate fork spoon and knife&#10;&#10;AI-generated content may be incorrect.">
            <a:extLst>
              <a:ext uri="{FF2B5EF4-FFF2-40B4-BE49-F238E27FC236}">
                <a16:creationId xmlns:a16="http://schemas.microsoft.com/office/drawing/2014/main" id="{AF3788F4-B588-76B9-9011-D36E83003E6F}"/>
              </a:ext>
            </a:extLst>
          </p:cNvPr>
          <p:cNvPicPr>
            <a:picLocks noChangeAspect="1"/>
          </p:cNvPicPr>
          <p:nvPr/>
        </p:nvPicPr>
        <p:blipFill>
          <a:blip r:embed="rId26">
            <a:duotone>
              <a:schemeClr val="accent6">
                <a:shade val="45000"/>
                <a:satMod val="135000"/>
              </a:schemeClr>
              <a:prstClr val="white"/>
            </a:duotone>
          </a:blip>
          <a:stretch>
            <a:fillRect/>
          </a:stretch>
        </p:blipFill>
        <p:spPr>
          <a:xfrm>
            <a:off x="9396955" y="-22803"/>
            <a:ext cx="455553" cy="425681"/>
          </a:xfrm>
          <a:prstGeom prst="rect">
            <a:avLst/>
          </a:prstGeom>
        </p:spPr>
      </p:pic>
    </p:spTree>
    <p:extLst>
      <p:ext uri="{BB962C8B-B14F-4D97-AF65-F5344CB8AC3E}">
        <p14:creationId xmlns:p14="http://schemas.microsoft.com/office/powerpoint/2010/main" val="3697795837"/>
      </p:ext>
    </p:extLst>
  </p:cSld>
  <p:clrMapOvr>
    <a:masterClrMapping/>
  </p:clrMapOvr>
  <p:extLst>
    <p:ext uri="{6950BFC3-D8DA-4A85-94F7-54DA5524770B}">
      <p188:commentRel xmlns:p188="http://schemas.microsoft.com/office/powerpoint/2018/8/main" r:id="rId3"/>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DDF985-52C7-F264-8528-9BA4F1D15E33}"/>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310310AA-B8FB-EA9B-C8D0-C49CCEC792AD}"/>
              </a:ext>
            </a:extLst>
          </p:cNvPr>
          <p:cNvSpPr/>
          <p:nvPr/>
        </p:nvSpPr>
        <p:spPr>
          <a:xfrm>
            <a:off x="-18582" y="-78867"/>
            <a:ext cx="3224715" cy="740196"/>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781CFB-6182-F5B1-2D1E-78380D513130}"/>
              </a:ext>
            </a:extLst>
          </p:cNvPr>
          <p:cNvSpPr>
            <a:spLocks noGrp="1"/>
          </p:cNvSpPr>
          <p:nvPr>
            <p:ph type="title"/>
          </p:nvPr>
        </p:nvSpPr>
        <p:spPr>
          <a:xfrm>
            <a:off x="1025812" y="-87115"/>
            <a:ext cx="1733447" cy="401912"/>
          </a:xfrm>
          <a:noFill/>
        </p:spPr>
        <p:txBody>
          <a:bodyPr>
            <a:normAutofit/>
          </a:bodyPr>
          <a:lstStyle/>
          <a:p>
            <a:pPr algn="l"/>
            <a:r>
              <a:rPr lang="en-US" sz="1600" dirty="0">
                <a:solidFill>
                  <a:schemeClr val="accent1">
                    <a:lumMod val="75000"/>
                  </a:schemeClr>
                </a:solidFill>
                <a:latin typeface="Arial" panose="020B0604020202020204" pitchFamily="34" charset="0"/>
                <a:cs typeface="Arial" panose="020B0604020202020204" pitchFamily="34" charset="0"/>
              </a:rPr>
              <a:t>May 2025</a:t>
            </a:r>
          </a:p>
        </p:txBody>
      </p:sp>
      <p:sp>
        <p:nvSpPr>
          <p:cNvPr id="4" name="Title 1">
            <a:extLst>
              <a:ext uri="{FF2B5EF4-FFF2-40B4-BE49-F238E27FC236}">
                <a16:creationId xmlns:a16="http://schemas.microsoft.com/office/drawing/2014/main" id="{DE558BA9-7362-D752-6250-F0AA32F416E3}"/>
              </a:ext>
            </a:extLst>
          </p:cNvPr>
          <p:cNvSpPr txBox="1">
            <a:spLocks/>
          </p:cNvSpPr>
          <p:nvPr/>
        </p:nvSpPr>
        <p:spPr>
          <a:xfrm>
            <a:off x="1030018" y="264186"/>
            <a:ext cx="2227275" cy="312729"/>
          </a:xfrm>
          <a:prstGeom prst="rect">
            <a:avLst/>
          </a:prstGeom>
          <a:noFill/>
        </p:spPr>
        <p:txBody>
          <a:bodyPr vert="horz" lIns="91440" tIns="45720" rIns="91440" bIns="45720" rtlCol="0" anchor="ctr">
            <a:noAutofit/>
          </a:bodyPr>
          <a:lstStyle>
            <a:lvl1pPr algn="ctr" defTabSz="742950" rtl="0" eaLnBrk="1" latinLnBrk="0" hangingPunct="1">
              <a:lnSpc>
                <a:spcPct val="90000"/>
              </a:lnSpc>
              <a:spcBef>
                <a:spcPct val="0"/>
              </a:spcBef>
              <a:buNone/>
              <a:defRPr sz="4388" kern="1200">
                <a:solidFill>
                  <a:schemeClr val="bg1"/>
                </a:solidFill>
                <a:latin typeface="+mj-lt"/>
                <a:ea typeface="+mj-ea"/>
                <a:cs typeface="+mj-cs"/>
              </a:defRPr>
            </a:lvl1pPr>
          </a:lstStyle>
          <a:p>
            <a:pPr algn="l"/>
            <a:r>
              <a:rPr lang="en-AU" sz="900" b="0" i="0" dirty="0">
                <a:solidFill>
                  <a:srgbClr val="222222"/>
                </a:solidFill>
                <a:effectLst/>
                <a:latin typeface="Arial" panose="020B0604020202020204" pitchFamily="34" charset="0"/>
              </a:rPr>
              <a:t>SCAN FOR MORE DETAILS</a:t>
            </a:r>
          </a:p>
          <a:p>
            <a:pPr algn="l"/>
            <a:r>
              <a:rPr lang="en-AU" sz="900" dirty="0">
                <a:solidFill>
                  <a:srgbClr val="222222"/>
                </a:solidFill>
                <a:latin typeface="Arial" panose="020B0604020202020204" pitchFamily="34" charset="0"/>
                <a:cs typeface="Arial" panose="020B0604020202020204" pitchFamily="34" charset="0"/>
              </a:rPr>
              <a:t>ALL EVENTS ARE FREE</a:t>
            </a:r>
            <a:endParaRPr lang="en-US" sz="900" dirty="0">
              <a:solidFill>
                <a:schemeClr val="tx1"/>
              </a:solidFill>
              <a:latin typeface="Arial" panose="020B0604020202020204" pitchFamily="34" charset="0"/>
              <a:cs typeface="Arial" panose="020B0604020202020204" pitchFamily="34" charset="0"/>
            </a:endParaRPr>
          </a:p>
        </p:txBody>
      </p:sp>
      <p:pic>
        <p:nvPicPr>
          <p:cNvPr id="6" name="Picture 5" descr="A black background with a black square&#10;&#10;Description automatically generated with medium confidence">
            <a:extLst>
              <a:ext uri="{FF2B5EF4-FFF2-40B4-BE49-F238E27FC236}">
                <a16:creationId xmlns:a16="http://schemas.microsoft.com/office/drawing/2014/main" id="{6AF43B5A-2504-D036-67FB-20FA6716ADE9}"/>
              </a:ext>
            </a:extLst>
          </p:cNvPr>
          <p:cNvPicPr>
            <a:picLocks noChangeAspect="1"/>
          </p:cNvPicPr>
          <p:nvPr/>
        </p:nvPicPr>
        <p:blipFill>
          <a:blip r:embed="rId3"/>
          <a:stretch>
            <a:fillRect/>
          </a:stretch>
        </p:blipFill>
        <p:spPr>
          <a:xfrm>
            <a:off x="173882" y="-2567"/>
            <a:ext cx="595405" cy="595405"/>
          </a:xfrm>
          <a:prstGeom prst="rect">
            <a:avLst/>
          </a:prstGeom>
          <a:ln w="3175">
            <a:solidFill>
              <a:schemeClr val="tx1"/>
            </a:solidFill>
          </a:ln>
        </p:spPr>
      </p:pic>
      <p:sp>
        <p:nvSpPr>
          <p:cNvPr id="5" name="TextBox 4">
            <a:extLst>
              <a:ext uri="{FF2B5EF4-FFF2-40B4-BE49-F238E27FC236}">
                <a16:creationId xmlns:a16="http://schemas.microsoft.com/office/drawing/2014/main" id="{7A1A5A5D-0687-8F04-D798-BE9472FC4CF6}"/>
              </a:ext>
            </a:extLst>
          </p:cNvPr>
          <p:cNvSpPr txBox="1"/>
          <p:nvPr/>
        </p:nvSpPr>
        <p:spPr>
          <a:xfrm>
            <a:off x="0" y="752832"/>
            <a:ext cx="3263871" cy="252376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kumimoji="0" lang="en-AU" sz="1000" b="1" i="0" u="none" strike="noStrike" kern="1200" cap="none" spc="0" normalizeH="0" baseline="0" noProof="0" dirty="0">
                <a:ln>
                  <a:noFill/>
                </a:ln>
                <a:solidFill>
                  <a:prstClr val="white"/>
                </a:solidFill>
                <a:effectLst/>
                <a:highlight>
                  <a:srgbClr val="33647F"/>
                </a:highlight>
                <a:uLnTx/>
                <a:uFillTx/>
                <a:latin typeface="Arial" panose="020B0604020202020204" pitchFamily="34" charset="0"/>
                <a:ea typeface="Times New Roman" panose="02020603050405020304" pitchFamily="18" charset="0"/>
                <a:cs typeface="Arial" panose="020B0604020202020204" pitchFamily="34" charset="0"/>
              </a:rPr>
              <a:t>Allied health professionals</a:t>
            </a:r>
          </a:p>
          <a:p>
            <a:pPr marL="0" marR="0" lvl="0" indent="0" algn="l" defTabSz="914400" rtl="0" eaLnBrk="1" fontAlgn="auto" latinLnBrk="0" hangingPunct="1">
              <a:lnSpc>
                <a:spcPct val="100000"/>
              </a:lnSpc>
              <a:spcBef>
                <a:spcPts val="0"/>
              </a:spcBef>
              <a:buClrTx/>
              <a:buSzTx/>
              <a:buFontTx/>
              <a:buNone/>
              <a:tabLst/>
              <a:defRPr/>
            </a:pPr>
            <a:r>
              <a:rPr kumimoji="0" lang="en-GB" sz="1050" b="1" i="0" u="sng" strike="noStrike" kern="1200" cap="none" spc="0" normalizeH="0" noProof="0" dirty="0">
                <a:ln>
                  <a:noFill/>
                </a:ln>
                <a:solidFill>
                  <a:srgbClr val="33647F"/>
                </a:solidFill>
                <a:effectLst/>
                <a:uLnTx/>
                <a:uFill>
                  <a:solidFill>
                    <a:schemeClr val="bg1"/>
                  </a:solidFill>
                </a:uFill>
                <a:latin typeface="Arial" panose="020B0604020202020204" pitchFamily="34" charset="0"/>
                <a:ea typeface="Times New Roman" panose="02020603050405020304" pitchFamily="18" charset="0"/>
                <a:cs typeface="Arial" panose="020B0604020202020204" pitchFamily="34" charset="0"/>
                <a:hlinkClick r:id="rId4">
                  <a:extLst>
                    <a:ext uri="{A12FA001-AC4F-418D-AE19-62706E023703}">
                      <ahyp:hlinkClr xmlns:ahyp="http://schemas.microsoft.com/office/drawing/2018/hyperlinkcolor" val="tx"/>
                    </a:ext>
                  </a:extLst>
                </a:hlinkClick>
              </a:rPr>
              <a:t>Suicide prevention training for pharmacy </a:t>
            </a:r>
          </a:p>
          <a:p>
            <a:pPr marL="0" marR="0" lvl="0" indent="0" algn="l" defTabSz="914400" rtl="0" eaLnBrk="1" fontAlgn="auto" latinLnBrk="0" hangingPunct="1">
              <a:lnSpc>
                <a:spcPct val="100000"/>
              </a:lnSpc>
              <a:spcBef>
                <a:spcPts val="0"/>
              </a:spcBef>
              <a:spcAft>
                <a:spcPts val="300"/>
              </a:spcAft>
              <a:buClrTx/>
              <a:buSzTx/>
              <a:buFontTx/>
              <a:buNone/>
              <a:tabLst/>
              <a:defRPr/>
            </a:pPr>
            <a:r>
              <a:rPr kumimoji="0" lang="en-GB" sz="1050" b="1" i="0" u="sng" strike="noStrike" kern="1200" cap="none" spc="0" normalizeH="0" noProof="0" dirty="0">
                <a:ln>
                  <a:noFill/>
                </a:ln>
                <a:solidFill>
                  <a:srgbClr val="33647F"/>
                </a:solidFill>
                <a:effectLst/>
                <a:uLnTx/>
                <a:uFill>
                  <a:solidFill>
                    <a:schemeClr val="bg1"/>
                  </a:solidFill>
                </a:uFill>
                <a:latin typeface="Arial" panose="020B0604020202020204" pitchFamily="34" charset="0"/>
                <a:ea typeface="Times New Roman" panose="02020603050405020304" pitchFamily="18" charset="0"/>
                <a:cs typeface="Arial" panose="020B0604020202020204" pitchFamily="34" charset="0"/>
                <a:hlinkClick r:id="rId4">
                  <a:extLst>
                    <a:ext uri="{A12FA001-AC4F-418D-AE19-62706E023703}">
                      <ahyp:hlinkClr xmlns:ahyp="http://schemas.microsoft.com/office/drawing/2018/hyperlinkcolor" val="tx"/>
                    </a:ext>
                  </a:extLst>
                </a:hlinkClick>
              </a:rPr>
              <a:t>– session two</a:t>
            </a:r>
            <a:endParaRPr kumimoji="0" lang="en-GB" sz="1050" b="1" i="0" u="sng" strike="noStrike" kern="1200" cap="none" spc="0" normalizeH="0" noProof="0" dirty="0">
              <a:ln>
                <a:noFill/>
              </a:ln>
              <a:solidFill>
                <a:srgbClr val="33647F"/>
              </a:solidFill>
              <a:effectLst/>
              <a:uLnTx/>
              <a:uFill>
                <a:solidFill>
                  <a:schemeClr val="bg1"/>
                </a:solidFill>
              </a:uFill>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30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For pharmacists, pharmacy assistants and pharmacy students</a:t>
            </a:r>
          </a:p>
          <a:p>
            <a:pPr marL="0" marR="0" lvl="0" indent="0" algn="l" defTabSz="914400" rtl="0" eaLnBrk="1" fontAlgn="auto" latinLnBrk="0" hangingPunct="1">
              <a:lnSpc>
                <a:spcPct val="100000"/>
              </a:lnSpc>
              <a:spcBef>
                <a:spcPts val="0"/>
              </a:spcBef>
              <a:spcAft>
                <a:spcPts val="30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Webinar</a:t>
            </a:r>
          </a:p>
          <a:p>
            <a:pPr marL="0" marR="0" lvl="0" indent="0" algn="l" defTabSz="914400" rtl="0" eaLnBrk="1" fontAlgn="auto" latinLnBrk="0" hangingPunct="1">
              <a:lnSpc>
                <a:spcPct val="100000"/>
              </a:lnSpc>
              <a:spcBef>
                <a:spcPts val="0"/>
              </a:spcBef>
              <a:spcAft>
                <a:spcPts val="30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CPD accredited (2.5 hours)</a:t>
            </a:r>
          </a:p>
          <a:p>
            <a:pPr marL="0" marR="0" lvl="0" indent="0" algn="l" defTabSz="914400" rtl="0" eaLnBrk="0" fontAlgn="auto" latinLnBrk="0" hangingPunct="0">
              <a:lnSpc>
                <a:spcPct val="100000"/>
              </a:lnSpc>
              <a:spcBef>
                <a:spcPts val="2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Wed</a:t>
            </a:r>
            <a:r>
              <a:rPr lang="en-US" sz="800" b="1" dirty="0" err="1">
                <a:solidFill>
                  <a:prstClr val="black"/>
                </a:solidFill>
                <a:latin typeface="Arial" panose="020B0604020202020204" pitchFamily="34" charset="0"/>
                <a:ea typeface="Times New Roman" panose="02020603050405020304" pitchFamily="18" charset="0"/>
                <a:cs typeface="Arial" panose="020B0604020202020204" pitchFamily="34" charset="0"/>
              </a:rPr>
              <a:t>nesday</a:t>
            </a: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28 May</a:t>
            </a:r>
          </a:p>
          <a:p>
            <a:pPr marL="0" marR="0" lvl="0" indent="0" algn="l" defTabSz="914400" rtl="0" eaLnBrk="0" fontAlgn="auto" latinLnBrk="0" hangingPunct="0">
              <a:lnSpc>
                <a:spcPct val="100000"/>
              </a:lnSpc>
              <a:spcBef>
                <a:spcPts val="0"/>
              </a:spcBef>
              <a:spcAft>
                <a:spcPts val="30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6.30-9pm </a:t>
            </a:r>
            <a:endParaRPr kumimoji="0" lang="en-AU" sz="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a:spcAft>
                <a:spcPts val="300"/>
              </a:spcAft>
              <a:defRPr/>
            </a:pPr>
            <a:r>
              <a:rPr lang="en-GB" sz="800" kern="100" dirty="0">
                <a:solidFill>
                  <a:prstClr val="black"/>
                </a:solidFill>
                <a:latin typeface="Arial" panose="020B0604020202020204" pitchFamily="34" charset="0"/>
                <a:ea typeface="Calibri" panose="020F0502020204030204" pitchFamily="34" charset="0"/>
                <a:cs typeface="Arial" panose="020B0604020202020204" pitchFamily="34" charset="0"/>
              </a:rPr>
              <a:t>This 2.5-hour  session is an interactive, case-based workshop enabling peer discussion alongside the development of practical skills. This training aims to increase pharmacists’ skills and confidence in recognising signs warranting further exploration for suicidality, talking with someone who may display suicidal signs and symptoms, and understanding of the various referral options. This is a collaboration funded by Primary Health Tasmania, with the Black Dog Institute, Pharmacy Guild of Australia and Pharmaceutical Society of Australia.</a:t>
            </a:r>
            <a:endParaRPr lang="en-AU" sz="800" kern="100" dirty="0">
              <a:solidFill>
                <a:prstClr val="black"/>
              </a:solidFill>
              <a:latin typeface="Arial" panose="020B0604020202020204" pitchFamily="34" charset="0"/>
              <a:ea typeface="Calibri" panose="020F0502020204030204" pitchFamily="34" charset="0"/>
              <a:cs typeface="Arial" panose="020B0604020202020204" pitchFamily="34" charset="0"/>
            </a:endParaRPr>
          </a:p>
        </p:txBody>
      </p:sp>
      <p:pic>
        <p:nvPicPr>
          <p:cNvPr id="33" name="Graphic 32" descr="Monitor with solid fill">
            <a:extLst>
              <a:ext uri="{FF2B5EF4-FFF2-40B4-BE49-F238E27FC236}">
                <a16:creationId xmlns:a16="http://schemas.microsoft.com/office/drawing/2014/main" id="{F04209AB-B229-5596-B294-7A1F4C3CD6C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843826" y="661329"/>
            <a:ext cx="362307" cy="362307"/>
          </a:xfrm>
          <a:prstGeom prst="rect">
            <a:avLst/>
          </a:prstGeom>
        </p:spPr>
      </p:pic>
      <p:sp>
        <p:nvSpPr>
          <p:cNvPr id="8" name="Rectangle 7">
            <a:extLst>
              <a:ext uri="{FF2B5EF4-FFF2-40B4-BE49-F238E27FC236}">
                <a16:creationId xmlns:a16="http://schemas.microsoft.com/office/drawing/2014/main" id="{0C10C419-721C-ECE2-C6E5-4EC341CCAB1F}"/>
              </a:ext>
            </a:extLst>
          </p:cNvPr>
          <p:cNvSpPr/>
          <p:nvPr/>
        </p:nvSpPr>
        <p:spPr>
          <a:xfrm>
            <a:off x="3490021" y="6236509"/>
            <a:ext cx="6415979" cy="672291"/>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A black background with a black square&#10;&#10;Description automatically generated with medium confidence">
            <a:extLst>
              <a:ext uri="{FF2B5EF4-FFF2-40B4-BE49-F238E27FC236}">
                <a16:creationId xmlns:a16="http://schemas.microsoft.com/office/drawing/2014/main" id="{ED0D83F3-C6C7-E011-2F5F-4156626C2E07}"/>
              </a:ext>
            </a:extLst>
          </p:cNvPr>
          <p:cNvPicPr>
            <a:picLocks noChangeAspect="1"/>
          </p:cNvPicPr>
          <p:nvPr/>
        </p:nvPicPr>
        <p:blipFill>
          <a:blip r:embed="rId7"/>
          <a:stretch>
            <a:fillRect/>
          </a:stretch>
        </p:blipFill>
        <p:spPr>
          <a:xfrm>
            <a:off x="7569969" y="6199198"/>
            <a:ext cx="2269051" cy="746911"/>
          </a:xfrm>
          <a:prstGeom prst="rect">
            <a:avLst/>
          </a:prstGeom>
        </p:spPr>
      </p:pic>
      <p:sp>
        <p:nvSpPr>
          <p:cNvPr id="20" name="TextBox 19">
            <a:extLst>
              <a:ext uri="{FF2B5EF4-FFF2-40B4-BE49-F238E27FC236}">
                <a16:creationId xmlns:a16="http://schemas.microsoft.com/office/drawing/2014/main" id="{375B4413-1ED5-EC3D-F997-554CCF7FE2D0}"/>
              </a:ext>
            </a:extLst>
          </p:cNvPr>
          <p:cNvSpPr txBox="1"/>
          <p:nvPr/>
        </p:nvSpPr>
        <p:spPr>
          <a:xfrm>
            <a:off x="3657600" y="6403971"/>
            <a:ext cx="3845389" cy="338554"/>
          </a:xfrm>
          <a:prstGeom prst="rect">
            <a:avLst/>
          </a:prstGeom>
          <a:noFill/>
        </p:spPr>
        <p:txBody>
          <a:bodyPr wrap="square">
            <a:spAutoFit/>
          </a:bodyPr>
          <a:lstStyle/>
          <a:p>
            <a:pPr algn="just" eaLnBrk="0" hangingPunct="0">
              <a:spcBef>
                <a:spcPts val="20"/>
              </a:spcBef>
            </a:pPr>
            <a:r>
              <a:rPr lang="en-AU" sz="800" b="0" i="0" dirty="0">
                <a:solidFill>
                  <a:srgbClr val="222222"/>
                </a:solidFill>
                <a:effectLst/>
                <a:latin typeface="Arial" panose="020B0604020202020204" pitchFamily="34" charset="0"/>
              </a:rPr>
              <a:t>There is no cost for participation in these events, thanks to funding from the Australian Government under the Primary Health Networks program</a:t>
            </a:r>
            <a:endParaRPr lang="en-AU"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27" name="AutoShape 2" descr="Teacher with solid fill">
            <a:extLst>
              <a:ext uri="{FF2B5EF4-FFF2-40B4-BE49-F238E27FC236}">
                <a16:creationId xmlns:a16="http://schemas.microsoft.com/office/drawing/2014/main" id="{6DBF0FDD-60FF-32C9-77C4-36270DED9034}"/>
              </a:ext>
            </a:extLst>
          </p:cNvPr>
          <p:cNvSpPr>
            <a:spLocks noChangeAspect="1" noChangeArrowheads="1"/>
          </p:cNvSpPr>
          <p:nvPr/>
        </p:nvSpPr>
        <p:spPr bwMode="auto">
          <a:xfrm>
            <a:off x="9258527" y="2113472"/>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8" name="AutoShape 4" descr="Teacher with solid fill">
            <a:extLst>
              <a:ext uri="{FF2B5EF4-FFF2-40B4-BE49-F238E27FC236}">
                <a16:creationId xmlns:a16="http://schemas.microsoft.com/office/drawing/2014/main" id="{2867CCE4-F735-F68F-E545-6000DBE7C87B}"/>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9" name="AutoShape 6" descr="Teacher with solid fill">
            <a:extLst>
              <a:ext uri="{FF2B5EF4-FFF2-40B4-BE49-F238E27FC236}">
                <a16:creationId xmlns:a16="http://schemas.microsoft.com/office/drawing/2014/main" id="{7AFD6ACD-20BB-0E2D-5525-42D6A4B2304B}"/>
              </a:ext>
            </a:extLst>
          </p:cNvPr>
          <p:cNvSpPr>
            <a:spLocks noChangeAspect="1" noChangeArrowheads="1"/>
          </p:cNvSpPr>
          <p:nvPr/>
        </p:nvSpPr>
        <p:spPr bwMode="auto">
          <a:xfrm>
            <a:off x="10553700" y="3300011"/>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297928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67">
      <a:majorFont>
        <a:latin typeface="The Serif Hand Black"/>
        <a:ea typeface=""/>
        <a:cs typeface=""/>
      </a:majorFont>
      <a:minorFont>
        <a:latin typeface="The Hand Blac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12082816_Monthly quotes calendar_wac_v2" id="{09DA85FE-224E-43FA-BBC5-2330A508BDC7}" vid="{FCC55A61-884B-49AF-B1C6-D5AE7B546D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t:contentTypeSchema xmlns:ct="http://schemas.microsoft.com/office/2006/metadata/contentType" xmlns:ma="http://schemas.microsoft.com/office/2006/metadata/properties/metaAttributes" ct:_="" ma:_="" ma:contentTypeName="File" ma:contentTypeID="0x0101008878AAAC7A21134C89AC31F449017C96034100D785797C9E6CB94EBCF3B376F492FCFD" ma:contentTypeVersion="2189" ma:contentTypeDescription="" ma:contentTypeScope="" ma:versionID="0f0c284e8365ff83b194aa268ef9c3cf">
  <xsd:schema xmlns:xsd="http://www.w3.org/2001/XMLSchema" xmlns:xs="http://www.w3.org/2001/XMLSchema" xmlns:p="http://schemas.microsoft.com/office/2006/metadata/properties" xmlns:ns1="http://schemas.microsoft.com/sharepoint/v3" xmlns:ns2="76aa646f-a447-4725-ac23-7a4f9cac0fb7" xmlns:ns3="31633fd5-cd4e-4bba-ac1f-035ac707a645" xmlns:ns4="36ba8581-9c8d-4e7f-b6b7-98352e15b571" targetNamespace="http://schemas.microsoft.com/office/2006/metadata/properties" ma:root="true" ma:fieldsID="1db2321c22d5c5821240641527cc3dbd" ns1:_="" ns2:_="" ns3:_="" ns4:_="">
    <xsd:import namespace="http://schemas.microsoft.com/sharepoint/v3"/>
    <xsd:import namespace="76aa646f-a447-4725-ac23-7a4f9cac0fb7"/>
    <xsd:import namespace="31633fd5-cd4e-4bba-ac1f-035ac707a645"/>
    <xsd:import namespace="36ba8581-9c8d-4e7f-b6b7-98352e15b571"/>
    <xsd:element name="properties">
      <xsd:complexType>
        <xsd:sequence>
          <xsd:element name="documentManagement">
            <xsd:complexType>
              <xsd:all>
                <xsd:element ref="ns2:Key_x0020_Date" minOccurs="0"/>
                <xsd:element ref="ns2:Key_x0020_Document" minOccurs="0"/>
                <xsd:element ref="ns2:db2a54bd348146afbd7b990e037eef3d" minOccurs="0"/>
                <xsd:element ref="ns2:n0918c0e39f1493a9758c17aa31818ad" minOccurs="0"/>
                <xsd:element ref="ns1:_dlc_Exempt" minOccurs="0"/>
                <xsd:element ref="ns2:i5197061b5034be9b6862656a47a2c8d" minOccurs="0"/>
                <xsd:element ref="ns2:TaxCatchAllLabel" minOccurs="0"/>
                <xsd:element ref="ns2:TaxCatchAll" minOccurs="0"/>
                <xsd:element ref="ns2:cbc4f1d01b9c4a9f9f795a8794da42d3" minOccurs="0"/>
                <xsd:element ref="ns2:pc317903e9814bf0b7e82f16b15c1bb4" minOccurs="0"/>
                <xsd:element ref="ns2:h36c99c9d0bd483fb9b2b919c580c0d5" minOccurs="0"/>
                <xsd:element ref="ns2:i5f908ead96b4091bb46d6a027b983ae" minOccurs="0"/>
                <xsd:element ref="ns2:bfa22a25441a4a509b423e0cff603f83" minOccurs="0"/>
                <xsd:element ref="ns2:m23269e8cef04c7f822fe13328940bfe" minOccurs="0"/>
                <xsd:element ref="ns2:c1912c4ee8d2485a9ef8d7b0ae18b412" minOccurs="0"/>
                <xsd:element ref="ns2:Employee_x0020_name_x0020__x0028_HR_x0020_only_x0029_" minOccurs="0"/>
                <xsd:element ref="ns2:le2aded60f004f0191e798bea40e9b22" minOccurs="0"/>
                <xsd:element ref="ns2:bfdf5d44780549e78012527f19d3c701" minOccurs="0"/>
                <xsd:element ref="ns2:c1f3186270ee48f59e5833f52ce39e4c" minOccurs="0"/>
                <xsd:element ref="ns3:lcf76f155ced4ddcb4097134ff3c332f" minOccurs="0"/>
                <xsd:element ref="ns3:MediaServiceSearchPropertie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5"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aa646f-a447-4725-ac23-7a4f9cac0fb7" elementFormDefault="qualified">
    <xsd:import namespace="http://schemas.microsoft.com/office/2006/documentManagement/types"/>
    <xsd:import namespace="http://schemas.microsoft.com/office/infopath/2007/PartnerControls"/>
    <xsd:element name="Key_x0020_Date" ma:index="5" nillable="true" ma:displayName="Key Date" ma:format="DateOnly" ma:internalName="Key_x0020_Date">
      <xsd:simpleType>
        <xsd:restriction base="dms:DateTime"/>
      </xsd:simpleType>
    </xsd:element>
    <xsd:element name="Key_x0020_Document" ma:index="6" nillable="true" ma:displayName="Key Document" ma:default="0" ma:internalName="Key_x0020_Document">
      <xsd:simpleType>
        <xsd:restriction base="dms:Boolean"/>
      </xsd:simpleType>
    </xsd:element>
    <xsd:element name="db2a54bd348146afbd7b990e037eef3d" ma:index="10" ma:taxonomy="true" ma:internalName="db2a54bd348146afbd7b990e037eef3d" ma:taxonomyFieldName="Sub_x0020_Functional_x0020_Area" ma:displayName="Sub Functional Area" ma:readOnly="false" ma:default="" ma:fieldId="{db2a54bd-3481-46af-bd7b-990e037eef3d}" ma:sspId="b7587642-ea79-40a2-87e5-1cea135f1200" ma:termSetId="2abac232-3f52-4094-acf7-231df34c829a" ma:anchorId="00000000-0000-0000-0000-000000000000" ma:open="false" ma:isKeyword="false">
      <xsd:complexType>
        <xsd:sequence>
          <xsd:element ref="pc:Terms" minOccurs="0" maxOccurs="1"/>
        </xsd:sequence>
      </xsd:complexType>
    </xsd:element>
    <xsd:element name="n0918c0e39f1493a9758c17aa31818ad" ma:index="12" ma:taxonomy="true" ma:internalName="n0918c0e39f1493a9758c17aa31818ad" ma:taxonomyFieldName="Financial_x0020_Year" ma:displayName="Financial Year" ma:default="" ma:fieldId="{70918c0e-39f1-493a-9758-c17aa31818ad}" ma:sspId="b7587642-ea79-40a2-87e5-1cea135f1200" ma:termSetId="6eee89cf-d76a-4731-9f23-192665acdf09" ma:anchorId="00000000-0000-0000-0000-000000000000" ma:open="false" ma:isKeyword="false">
      <xsd:complexType>
        <xsd:sequence>
          <xsd:element ref="pc:Terms" minOccurs="0" maxOccurs="1"/>
        </xsd:sequence>
      </xsd:complexType>
    </xsd:element>
    <xsd:element name="i5197061b5034be9b6862656a47a2c8d" ma:index="16" ma:taxonomy="true" ma:internalName="i5197061b5034be9b6862656a47a2c8d" ma:taxonomyFieldName="Functional_x0020_Area" ma:displayName="Functional Area" ma:readOnly="false" ma:default="" ma:fieldId="{25197061-b503-4be9-b686-2656a47a2c8d}" ma:sspId="b7587642-ea79-40a2-87e5-1cea135f1200" ma:termSetId="fa27bb7a-b3d2-4be5-b07d-0156c729eff8" ma:anchorId="00000000-0000-0000-0000-000000000000" ma:open="false" ma:isKeyword="false">
      <xsd:complexType>
        <xsd:sequence>
          <xsd:element ref="pc:Terms" minOccurs="0" maxOccurs="1"/>
        </xsd:sequence>
      </xsd:complexType>
    </xsd:element>
    <xsd:element name="TaxCatchAllLabel" ma:index="17" nillable="true" ma:displayName="Taxonomy Catch All Column1" ma:hidden="true" ma:list="{805ce1c5-f983-4730-a9b9-f63bf9114d6f}" ma:internalName="TaxCatchAllLabel" ma:readOnly="true" ma:showField="CatchAllDataLabel" ma:web="36ba8581-9c8d-4e7f-b6b7-98352e15b571">
      <xsd:complexType>
        <xsd:complexContent>
          <xsd:extension base="dms:MultiChoiceLookup">
            <xsd:sequence>
              <xsd:element name="Value" type="dms:Lookup" maxOccurs="unbounded" minOccurs="0" nillable="true"/>
            </xsd:sequence>
          </xsd:extension>
        </xsd:complexContent>
      </xsd:complexType>
    </xsd:element>
    <xsd:element name="TaxCatchAll" ma:index="18" nillable="true" ma:displayName="Taxonomy Catch All Column" ma:hidden="true" ma:list="{805ce1c5-f983-4730-a9b9-f63bf9114d6f}" ma:internalName="TaxCatchAll" ma:showField="CatchAllData" ma:web="36ba8581-9c8d-4e7f-b6b7-98352e15b571">
      <xsd:complexType>
        <xsd:complexContent>
          <xsd:extension base="dms:MultiChoiceLookup">
            <xsd:sequence>
              <xsd:element name="Value" type="dms:Lookup" maxOccurs="unbounded" minOccurs="0" nillable="true"/>
            </xsd:sequence>
          </xsd:extension>
        </xsd:complexContent>
      </xsd:complexType>
    </xsd:element>
    <xsd:element name="cbc4f1d01b9c4a9f9f795a8794da42d3" ma:index="19" nillable="true" ma:taxonomy="true" ma:internalName="cbc4f1d01b9c4a9f9f795a8794da42d3" ma:taxonomyFieldName="Month" ma:displayName="Month" ma:default="" ma:fieldId="{cbc4f1d0-1b9c-4a9f-9f79-5a8794da42d3}" ma:sspId="b7587642-ea79-40a2-87e5-1cea135f1200" ma:termSetId="f96f660b-0f4b-4000-928c-89e43ab4588b" ma:anchorId="00000000-0000-0000-0000-000000000000" ma:open="false" ma:isKeyword="false">
      <xsd:complexType>
        <xsd:sequence>
          <xsd:element ref="pc:Terms" minOccurs="0" maxOccurs="1"/>
        </xsd:sequence>
      </xsd:complexType>
    </xsd:element>
    <xsd:element name="pc317903e9814bf0b7e82f16b15c1bb4" ma:index="21" nillable="true" ma:taxonomy="true" ma:internalName="pc317903e9814bf0b7e82f16b15c1bb4" ma:taxonomyFieldName="Status" ma:displayName="Status" ma:default="" ma:fieldId="{9c317903-e981-4bf0-b7e8-2f16b15c1bb4}" ma:sspId="b7587642-ea79-40a2-87e5-1cea135f1200" ma:termSetId="fcef8c10-7ee6-4692-86b3-dce7920aead6" ma:anchorId="00000000-0000-0000-0000-000000000000" ma:open="false" ma:isKeyword="false">
      <xsd:complexType>
        <xsd:sequence>
          <xsd:element ref="pc:Terms" minOccurs="0" maxOccurs="1"/>
        </xsd:sequence>
      </xsd:complexType>
    </xsd:element>
    <xsd:element name="h36c99c9d0bd483fb9b2b919c580c0d5" ma:index="23" nillable="true" ma:taxonomy="true" ma:internalName="h36c99c9d0bd483fb9b2b919c580c0d5" ma:taxonomyFieldName="Focus_x0020_Area" ma:displayName="Focus Area" ma:readOnly="false" ma:default="" ma:fieldId="{136c99c9-d0bd-483f-b9b2-b919c580c0d5}" ma:sspId="b7587642-ea79-40a2-87e5-1cea135f1200" ma:termSetId="3044436d-3df2-45df-badc-3a8a31e281d6" ma:anchorId="00000000-0000-0000-0000-000000000000" ma:open="false" ma:isKeyword="false">
      <xsd:complexType>
        <xsd:sequence>
          <xsd:element ref="pc:Terms" minOccurs="0" maxOccurs="1"/>
        </xsd:sequence>
      </xsd:complexType>
    </xsd:element>
    <xsd:element name="i5f908ead96b4091bb46d6a027b983ae" ma:index="25" nillable="true" ma:taxonomy="true" ma:internalName="i5f908ead96b4091bb46d6a027b983ae" ma:taxonomyFieldName="Local_x0020_Government_x0020_Area" ma:displayName="Local Government Area" ma:default="" ma:fieldId="{25f908ea-d96b-4091-bb46-d6a027b983ae}" ma:sspId="b7587642-ea79-40a2-87e5-1cea135f1200" ma:termSetId="9e46a361-6414-48da-8f2a-6d17ca2bd874" ma:anchorId="00000000-0000-0000-0000-000000000000" ma:open="false" ma:isKeyword="false">
      <xsd:complexType>
        <xsd:sequence>
          <xsd:element ref="pc:Terms" minOccurs="0" maxOccurs="1"/>
        </xsd:sequence>
      </xsd:complexType>
    </xsd:element>
    <xsd:element name="bfa22a25441a4a509b423e0cff603f83" ma:index="27" nillable="true" ma:taxonomy="true" ma:internalName="bfa22a25441a4a509b423e0cff603f83" ma:taxonomyFieldName="Funding_x0020_Contract_x0020_Type" ma:displayName="Funding Contract Type" ma:default="" ma:fieldId="{bfa22a25-441a-4a50-9b42-3e0cff603f83}" ma:sspId="b7587642-ea79-40a2-87e5-1cea135f1200" ma:termSetId="8c9e8682-b096-4cd8-b2bc-fbbf947f5df7" ma:anchorId="00000000-0000-0000-0000-000000000000" ma:open="false" ma:isKeyword="false">
      <xsd:complexType>
        <xsd:sequence>
          <xsd:element ref="pc:Terms" minOccurs="0" maxOccurs="1"/>
        </xsd:sequence>
      </xsd:complexType>
    </xsd:element>
    <xsd:element name="m23269e8cef04c7f822fe13328940bfe" ma:index="29" nillable="true" ma:taxonomy="true" ma:internalName="m23269e8cef04c7f822fe13328940bfe" ma:taxonomyFieldName="Service_x0020_Contract" ma:displayName="Service Contract" ma:readOnly="false" ma:default="" ma:fieldId="{623269e8-cef0-4c7f-822f-e13328940bfe}" ma:sspId="b7587642-ea79-40a2-87e5-1cea135f1200" ma:termSetId="7409e3d4-49a6-4615-ad17-f83d07c801c7" ma:anchorId="00000000-0000-0000-0000-000000000000" ma:open="false" ma:isKeyword="false">
      <xsd:complexType>
        <xsd:sequence>
          <xsd:element ref="pc:Terms" minOccurs="0" maxOccurs="1"/>
        </xsd:sequence>
      </xsd:complexType>
    </xsd:element>
    <xsd:element name="c1912c4ee8d2485a9ef8d7b0ae18b412" ma:index="31" nillable="true" ma:taxonomy="true" ma:internalName="c1912c4ee8d2485a9ef8d7b0ae18b412" ma:taxonomyFieldName="Contractor" ma:displayName="Contractor" ma:default="" ma:fieldId="{c1912c4e-e8d2-485a-9ef8-d7b0ae18b412}" ma:sspId="b7587642-ea79-40a2-87e5-1cea135f1200" ma:termSetId="aa2fec44-4911-4740-b039-e62031c0758e" ma:anchorId="00000000-0000-0000-0000-000000000000" ma:open="false" ma:isKeyword="false">
      <xsd:complexType>
        <xsd:sequence>
          <xsd:element ref="pc:Terms" minOccurs="0" maxOccurs="1"/>
        </xsd:sequence>
      </xsd:complexType>
    </xsd:element>
    <xsd:element name="Employee_x0020_name_x0020__x0028_HR_x0020_only_x0029_" ma:index="33" nillable="true" ma:displayName="Employee name (HR only)" ma:internalName="Employee_x0020_name_x0020__x0028_HR_x0020_only_x0029_">
      <xsd:simpleType>
        <xsd:restriction base="dms:Text">
          <xsd:maxLength value="255"/>
        </xsd:restriction>
      </xsd:simpleType>
    </xsd:element>
    <xsd:element name="le2aded60f004f0191e798bea40e9b22" ma:index="34" ma:taxonomy="true" ma:internalName="le2aded60f004f0191e798bea40e9b22" ma:taxonomyFieldName="Project_x0020_number" ma:displayName="Project ID" ma:readOnly="false" ma:default="" ma:fieldId="{5e2aded6-0f00-4f01-91e7-98bea40e9b22}" ma:sspId="b7587642-ea79-40a2-87e5-1cea135f1200" ma:termSetId="865dd363-85aa-449b-933f-aa42e22db155" ma:anchorId="00000000-0000-0000-0000-000000000000" ma:open="false" ma:isKeyword="false">
      <xsd:complexType>
        <xsd:sequence>
          <xsd:element ref="pc:Terms" minOccurs="0" maxOccurs="1"/>
        </xsd:sequence>
      </xsd:complexType>
    </xsd:element>
    <xsd:element name="bfdf5d44780549e78012527f19d3c701" ma:index="36" nillable="true" ma:taxonomy="true" ma:internalName="bfdf5d44780549e78012527f19d3c701" ma:taxonomyFieldName="Procurement_x0020_ID" ma:displayName="Procurement ID" ma:default="" ma:fieldId="{bfdf5d44-7805-49e7-8012-527f19d3c701}" ma:sspId="b7587642-ea79-40a2-87e5-1cea135f1200" ma:termSetId="afec9a4e-a17b-40db-8c0c-a0d6a732a9e7" ma:anchorId="00000000-0000-0000-0000-000000000000" ma:open="false" ma:isKeyword="false">
      <xsd:complexType>
        <xsd:sequence>
          <xsd:element ref="pc:Terms" minOccurs="0" maxOccurs="1"/>
        </xsd:sequence>
      </xsd:complexType>
    </xsd:element>
    <xsd:element name="c1f3186270ee48f59e5833f52ce39e4c" ma:index="38" nillable="true" ma:taxonomy="true" ma:internalName="c1f3186270ee48f59e5833f52ce39e4c" ma:taxonomyFieldName="Program_x0020_ID" ma:displayName="Program ID" ma:default="" ma:fieldId="{c1f31862-70ee-48f5-9e58-33f52ce39e4c}" ma:sspId="b7587642-ea79-40a2-87e5-1cea135f1200" ma:termSetId="43bc73d4-176c-4ebf-989d-996ebcfd573c"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1633fd5-cd4e-4bba-ac1f-035ac707a645" elementFormDefault="qualified">
    <xsd:import namespace="http://schemas.microsoft.com/office/2006/documentManagement/types"/>
    <xsd:import namespace="http://schemas.microsoft.com/office/infopath/2007/PartnerControls"/>
    <xsd:element name="lcf76f155ced4ddcb4097134ff3c332f" ma:index="40" nillable="true" ma:displayName="Image Tags_0" ma:hidden="true" ma:internalName="lcf76f155ced4ddcb4097134ff3c332f">
      <xsd:simpleType>
        <xsd:restriction base="dms:Note"/>
      </xsd:simpleType>
    </xsd:element>
    <xsd:element name="MediaServiceSearchProperties" ma:index="4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6ba8581-9c8d-4e7f-b6b7-98352e15b571" elementFormDefault="qualified">
    <xsd:import namespace="http://schemas.microsoft.com/office/2006/documentManagement/types"/>
    <xsd:import namespace="http://schemas.microsoft.com/office/infopath/2007/PartnerControls"/>
    <xsd:element name="SharedWithUsers" ma:index="4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4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b7587642-ea79-40a2-87e5-1cea135f1200" ContentTypeId="0x0101008878AAAC7A21134C89AC31F449017C9603" PreviousValue="true"/>
</file>

<file path=customXml/item3.xml><?xml version="1.0" encoding="utf-8"?>
<?mso-contentType ?>
<spe:Receivers xmlns:spe="http://schemas.microsoft.com/sharepoint/events">
  <Receiver>
    <Name>Policy Auditing</Name>
    <Synchronization>Synchronous</Synchronization>
    <Type>10001</Type>
    <SequenceNumber>1100</SequenceNumber>
    <Url/>
    <Assembly>Microsoft.Office.Policy, Version=16.0.0.0, Culture=neutral, PublicKeyToken=71e9bce111e9429c</Assembly>
    <Class>Microsoft.Office.RecordsManagement.Internal.AuditHandler</Class>
    <Data/>
    <Filter/>
  </Receiver>
  <Receiver>
    <Name>Policy Auditing</Name>
    <Synchronization>Synchronous</Synchronization>
    <Type>10002</Type>
    <SequenceNumber>1101</SequenceNumber>
    <Url/>
    <Assembly>Microsoft.Office.Policy, Version=16.0.0.0, Culture=neutral, PublicKeyToken=71e9bce111e9429c</Assembly>
    <Class>Microsoft.Office.RecordsManagement.Internal.AuditHandler</Class>
    <Data/>
    <Filter/>
  </Receiver>
  <Receiver>
    <Name>Policy Auditing</Name>
    <Synchronization>Synchronous</Synchronization>
    <Type>10004</Type>
    <SequenceNumber>1102</SequenceNumber>
    <Url/>
    <Assembly>Microsoft.Office.Policy, Version=16.0.0.0, Culture=neutral, PublicKeyToken=71e9bce111e9429c</Assembly>
    <Class>Microsoft.Office.RecordsManagement.Internal.AuditHandler</Class>
    <Data/>
    <Filter/>
  </Receiver>
  <Receiver>
    <Name>Policy Auditing</Name>
    <Synchronization>Synchronous</Synchronization>
    <Type>10006</Type>
    <SequenceNumber>1103</SequenceNumber>
    <Url/>
    <Assembly>Microsoft.Office.Policy, Version=16.0.0.0, Culture=neutral, PublicKeyToken=71e9bce111e9429c</Assembly>
    <Class>Microsoft.Office.RecordsManagement.Internal.AuditHandler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p:Policy xmlns:p="office.server.policy" id="" local="true">
  <p:Name>PHT Root</p:Name>
  <p:Description/>
  <p:Statement/>
  <p:PolicyItems>
    <p:PolicyItem featureId="Microsoft.Office.RecordsManagement.PolicyFeatures.PolicyAudit" staticId="0x0101008878AAAC7A21134C89AC31F449017C96|1757814118" UniqueId="1150bf58-382b-4178-a5c5-5d1cd28ee6e1">
      <p:Name>Auditing</p:Name>
      <p:Description>Audits user actions on documents and list items to the Audit Log.</p:Description>
      <p:CustomData>
        <Audit>
          <Update/>
          <CheckInOut/>
          <MoveCopy/>
          <DeleteRestore/>
        </Audit>
      </p:CustomData>
    </p:PolicyItem>
  </p:PolicyItems>
</p:Policy>
</file>

<file path=customXml/item6.xml><?xml version="1.0" encoding="utf-8"?>
<p:properties xmlns:p="http://schemas.microsoft.com/office/2006/metadata/properties" xmlns:xsi="http://www.w3.org/2001/XMLSchema-instance" xmlns:pc="http://schemas.microsoft.com/office/infopath/2007/PartnerControls">
  <documentManagement>
    <le2aded60f004f0191e798bea40e9b22 xmlns="76aa646f-a447-4725-ac23-7a4f9cac0fb7">
      <Terms xmlns="http://schemas.microsoft.com/office/infopath/2007/PartnerControls">
        <TermInfo xmlns="http://schemas.microsoft.com/office/infopath/2007/PartnerControls">
          <TermName xmlns="http://schemas.microsoft.com/office/infopath/2007/PartnerControls">000 - Not Applicable</TermName>
          <TermId xmlns="http://schemas.microsoft.com/office/infopath/2007/PartnerControls">d1e4e185-0ed7-49fc-84c1-13e1b658cc7f</TermId>
        </TermInfo>
      </Terms>
    </le2aded60f004f0191e798bea40e9b22>
    <db2a54bd348146afbd7b990e037eef3d xmlns="76aa646f-a447-4725-ac23-7a4f9cac0fb7">
      <Terms xmlns="http://schemas.microsoft.com/office/infopath/2007/PartnerControls">
        <TermInfo xmlns="http://schemas.microsoft.com/office/infopath/2007/PartnerControls">
          <TermName xmlns="http://schemas.microsoft.com/office/infopath/2007/PartnerControls">Evidence in Practice</TermName>
          <TermId xmlns="http://schemas.microsoft.com/office/infopath/2007/PartnerControls">aac63bde-6659-4081-b392-c8ef4d0cec5d</TermId>
        </TermInfo>
      </Terms>
    </db2a54bd348146afbd7b990e037eef3d>
    <c1912c4ee8d2485a9ef8d7b0ae18b412 xmlns="76aa646f-a447-4725-ac23-7a4f9cac0fb7">
      <Terms xmlns="http://schemas.microsoft.com/office/infopath/2007/PartnerControls"/>
    </c1912c4ee8d2485a9ef8d7b0ae18b412>
    <bfdf5d44780549e78012527f19d3c701 xmlns="76aa646f-a447-4725-ac23-7a4f9cac0fb7">
      <Terms xmlns="http://schemas.microsoft.com/office/infopath/2007/PartnerControls"/>
    </bfdf5d44780549e78012527f19d3c701>
    <h36c99c9d0bd483fb9b2b919c580c0d5 xmlns="76aa646f-a447-4725-ac23-7a4f9cac0fb7">
      <Terms xmlns="http://schemas.microsoft.com/office/infopath/2007/PartnerControls"/>
    </h36c99c9d0bd483fb9b2b919c580c0d5>
    <pc317903e9814bf0b7e82f16b15c1bb4 xmlns="76aa646f-a447-4725-ac23-7a4f9cac0fb7">
      <Terms xmlns="http://schemas.microsoft.com/office/infopath/2007/PartnerControls"/>
    </pc317903e9814bf0b7e82f16b15c1bb4>
    <Key_x0020_Document xmlns="76aa646f-a447-4725-ac23-7a4f9cac0fb7">false</Key_x0020_Document>
    <c1f3186270ee48f59e5833f52ce39e4c xmlns="76aa646f-a447-4725-ac23-7a4f9cac0fb7">
      <Terms xmlns="http://schemas.microsoft.com/office/infopath/2007/PartnerControls"/>
    </c1f3186270ee48f59e5833f52ce39e4c>
    <Employee_x0020_name_x0020__x0028_HR_x0020_only_x0029_ xmlns="76aa646f-a447-4725-ac23-7a4f9cac0fb7" xsi:nil="true"/>
    <i5197061b5034be9b6862656a47a2c8d xmlns="76aa646f-a447-4725-ac23-7a4f9cac0fb7">
      <Terms xmlns="http://schemas.microsoft.com/office/infopath/2007/PartnerControls">
        <TermInfo xmlns="http://schemas.microsoft.com/office/infopath/2007/PartnerControls">
          <TermName xmlns="http://schemas.microsoft.com/office/infopath/2007/PartnerControls">Health System Improvement</TermName>
          <TermId xmlns="http://schemas.microsoft.com/office/infopath/2007/PartnerControls">7f1ca069-4c22-4a30-b516-3729b77f7310</TermId>
        </TermInfo>
      </Terms>
    </i5197061b5034be9b6862656a47a2c8d>
    <TaxCatchAll xmlns="76aa646f-a447-4725-ac23-7a4f9cac0fb7">
      <Value>1550</Value>
      <Value>772</Value>
      <Value>1534</Value>
      <Value>163</Value>
    </TaxCatchAll>
    <Key_x0020_Date xmlns="76aa646f-a447-4725-ac23-7a4f9cac0fb7" xsi:nil="true"/>
    <m23269e8cef04c7f822fe13328940bfe xmlns="76aa646f-a447-4725-ac23-7a4f9cac0fb7">
      <Terms xmlns="http://schemas.microsoft.com/office/infopath/2007/PartnerControls"/>
    </m23269e8cef04c7f822fe13328940bfe>
    <cbc4f1d01b9c4a9f9f795a8794da42d3 xmlns="76aa646f-a447-4725-ac23-7a4f9cac0fb7">
      <Terms xmlns="http://schemas.microsoft.com/office/infopath/2007/PartnerControls"/>
    </cbc4f1d01b9c4a9f9f795a8794da42d3>
    <i5f908ead96b4091bb46d6a027b983ae xmlns="76aa646f-a447-4725-ac23-7a4f9cac0fb7">
      <Terms xmlns="http://schemas.microsoft.com/office/infopath/2007/PartnerControls"/>
    </i5f908ead96b4091bb46d6a027b983ae>
    <bfa22a25441a4a509b423e0cff603f83 xmlns="76aa646f-a447-4725-ac23-7a4f9cac0fb7">
      <Terms xmlns="http://schemas.microsoft.com/office/infopath/2007/PartnerControls"/>
    </bfa22a25441a4a509b423e0cff603f83>
    <n0918c0e39f1493a9758c17aa31818ad xmlns="76aa646f-a447-4725-ac23-7a4f9cac0fb7">
      <Terms xmlns="http://schemas.microsoft.com/office/infopath/2007/PartnerControls">
        <TermInfo xmlns="http://schemas.microsoft.com/office/infopath/2007/PartnerControls">
          <TermName xmlns="http://schemas.microsoft.com/office/infopath/2007/PartnerControls">2023-24</TermName>
          <TermId xmlns="http://schemas.microsoft.com/office/infopath/2007/PartnerControls">4a0a2911-a3be-45db-968f-dae1d7127cc8</TermId>
        </TermInfo>
      </Terms>
    </n0918c0e39f1493a9758c17aa31818ad>
    <lcf76f155ced4ddcb4097134ff3c332f xmlns="31633fd5-cd4e-4bba-ac1f-035ac707a645" xsi:nil="true"/>
  </documentManagement>
</p:properties>
</file>

<file path=customXml/itemProps1.xml><?xml version="1.0" encoding="utf-8"?>
<ds:datastoreItem xmlns:ds="http://schemas.openxmlformats.org/officeDocument/2006/customXml" ds:itemID="{EDE25FEB-C070-432F-AAAC-1328836550EF}">
  <ds:schemaRefs>
    <ds:schemaRef ds:uri="31633fd5-cd4e-4bba-ac1f-035ac707a645"/>
    <ds:schemaRef ds:uri="36ba8581-9c8d-4e7f-b6b7-98352e15b571"/>
    <ds:schemaRef ds:uri="76aa646f-a447-4725-ac23-7a4f9cac0fb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DEF6BFC-0BF5-41C9-882A-EFBE57FED207}">
  <ds:schemaRefs>
    <ds:schemaRef ds:uri="Microsoft.SharePoint.Taxonomy.ContentTypeSync"/>
  </ds:schemaRefs>
</ds:datastoreItem>
</file>

<file path=customXml/itemProps3.xml><?xml version="1.0" encoding="utf-8"?>
<ds:datastoreItem xmlns:ds="http://schemas.openxmlformats.org/officeDocument/2006/customXml" ds:itemID="{098AC300-5D88-4A29-BDAC-77A12F0B9E9D}">
  <ds:schemaRefs>
    <ds:schemaRef ds:uri="http://schemas.microsoft.com/sharepoint/events"/>
  </ds:schemaRefs>
</ds:datastoreItem>
</file>

<file path=customXml/itemProps4.xml><?xml version="1.0" encoding="utf-8"?>
<ds:datastoreItem xmlns:ds="http://schemas.openxmlformats.org/officeDocument/2006/customXml" ds:itemID="{9FB2785F-0F1D-4531-A902-FB30720FDF49}">
  <ds:schemaRefs>
    <ds:schemaRef ds:uri="http://schemas.microsoft.com/sharepoint/v3/contenttype/forms"/>
  </ds:schemaRefs>
</ds:datastoreItem>
</file>

<file path=customXml/itemProps5.xml><?xml version="1.0" encoding="utf-8"?>
<ds:datastoreItem xmlns:ds="http://schemas.openxmlformats.org/officeDocument/2006/customXml" ds:itemID="{AB35F9DF-C06A-4472-934A-2406682D4B62}">
  <ds:schemaRefs>
    <ds:schemaRef ds:uri="office.server.policy"/>
  </ds:schemaRefs>
</ds:datastoreItem>
</file>

<file path=customXml/itemProps6.xml><?xml version="1.0" encoding="utf-8"?>
<ds:datastoreItem xmlns:ds="http://schemas.openxmlformats.org/officeDocument/2006/customXml" ds:itemID="{C7A033AA-8B52-45B9-8015-0AC917377510}">
  <ds:schemaRefs>
    <ds:schemaRef ds:uri="http://schemas.microsoft.com/office/2006/documentManagement/types"/>
    <ds:schemaRef ds:uri="http://schemas.microsoft.com/office/infopath/2007/PartnerControls"/>
    <ds:schemaRef ds:uri="http://purl.org/dc/dcmitype/"/>
    <ds:schemaRef ds:uri="36ba8581-9c8d-4e7f-b6b7-98352e15b571"/>
    <ds:schemaRef ds:uri="http://schemas.openxmlformats.org/package/2006/metadata/core-properties"/>
    <ds:schemaRef ds:uri="31633fd5-cd4e-4bba-ac1f-035ac707a645"/>
    <ds:schemaRef ds:uri="76aa646f-a447-4725-ac23-7a4f9cac0fb7"/>
    <ds:schemaRef ds:uri="http://schemas.microsoft.com/office/2006/metadata/properties"/>
    <ds:schemaRef ds:uri="http://purl.org/dc/elements/1.1/"/>
    <ds:schemaRef ds:uri="http://schemas.microsoft.com/sharepoint/v3"/>
    <ds:schemaRef ds:uri="http://www.w3.org/XML/1998/namespace"/>
    <ds:schemaRef ds:uri="http://purl.org/dc/te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TotalTime>2599</TotalTime>
  <Words>1255</Words>
  <Application>Microsoft Office PowerPoint</Application>
  <PresentationFormat>A4 Paper (210x297 mm)</PresentationFormat>
  <Paragraphs>179</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Arial</vt:lpstr>
      <vt:lpstr>The Hand Black</vt:lpstr>
      <vt:lpstr>The Serif Hand Black</vt:lpstr>
      <vt:lpstr>Office Theme</vt:lpstr>
      <vt:lpstr>PRIMARY HEALTH TASMANIA EVENTS MAY 2025</vt:lpstr>
      <vt:lpstr>May 2025</vt:lpstr>
      <vt:lpstr>May 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Health Tasmania Events Calendar</dc:title>
  <dc:creator>Megan Rozynski</dc:creator>
  <cp:lastModifiedBy>Lace McCormack</cp:lastModifiedBy>
  <cp:revision>9</cp:revision>
  <cp:lastPrinted>2025-02-26T01:24:58Z</cp:lastPrinted>
  <dcterms:created xsi:type="dcterms:W3CDTF">2024-02-16T07:21:55Z</dcterms:created>
  <dcterms:modified xsi:type="dcterms:W3CDTF">2025-05-01T22:17:40Z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0x0101008878AAAC7A21134C89AC31F449017C96034100D785797C9E6CB94EBCF3B376F492FCFD</vt:lpwstr>
  </property>
  <property fmtid="{D5CDD505-2E9C-101B-9397-08002B2CF9AE}" pid="3" name="MediaServiceImageTags">
    <vt:lpwstr/>
  </property>
  <property fmtid="{D5CDD505-2E9C-101B-9397-08002B2CF9AE}" pid="4" name="Flow">
    <vt:lpwstr/>
  </property>
  <property fmtid="{D5CDD505-2E9C-101B-9397-08002B2CF9AE}" pid="5" name="Plan_x0020_Type">
    <vt:lpwstr/>
  </property>
  <property fmtid="{D5CDD505-2E9C-101B-9397-08002B2CF9AE}" pid="6" name="Service Contract">
    <vt:lpwstr/>
  </property>
  <property fmtid="{D5CDD505-2E9C-101B-9397-08002B2CF9AE}" pid="7" name="Focus Area">
    <vt:lpwstr/>
  </property>
  <property fmtid="{D5CDD505-2E9C-101B-9397-08002B2CF9AE}" pid="8" name="p939ec55dac04efe9fc70d997ebbdf03">
    <vt:lpwstr/>
  </property>
  <property fmtid="{D5CDD505-2E9C-101B-9397-08002B2CF9AE}" pid="9" name="e9be2d92c49547709b361168320dd082">
    <vt:lpwstr/>
  </property>
  <property fmtid="{D5CDD505-2E9C-101B-9397-08002B2CF9AE}" pid="10" name="h6ab5659a3344314830d089444b504f7">
    <vt:lpwstr/>
  </property>
  <property fmtid="{D5CDD505-2E9C-101B-9397-08002B2CF9AE}" pid="11" name="Financial Year">
    <vt:lpwstr>1534;#2023-24|4a0a2911-a3be-45db-968f-dae1d7127cc8</vt:lpwstr>
  </property>
  <property fmtid="{D5CDD505-2E9C-101B-9397-08002B2CF9AE}" pid="12" name="Procurement ID">
    <vt:lpwstr/>
  </property>
  <property fmtid="{D5CDD505-2E9C-101B-9397-08002B2CF9AE}" pid="13" name="Sub Functional Area">
    <vt:lpwstr>1550;#Evidence in Practice|aac63bde-6659-4081-b392-c8ef4d0cec5d</vt:lpwstr>
  </property>
  <property fmtid="{D5CDD505-2E9C-101B-9397-08002B2CF9AE}" pid="14" name="Project number">
    <vt:lpwstr>163;#000 - Not Applicable|d1e4e185-0ed7-49fc-84c1-13e1b658cc7f</vt:lpwstr>
  </property>
  <property fmtid="{D5CDD505-2E9C-101B-9397-08002B2CF9AE}" pid="15" name="Reporting_x0020_Frequency1">
    <vt:lpwstr/>
  </property>
  <property fmtid="{D5CDD505-2E9C-101B-9397-08002B2CF9AE}" pid="16" name="Functional Area">
    <vt:lpwstr>772;#Health System Improvement|7f1ca069-4c22-4a30-b516-3729b77f7310</vt:lpwstr>
  </property>
  <property fmtid="{D5CDD505-2E9C-101B-9397-08002B2CF9AE}" pid="17" name="Program ID">
    <vt:lpwstr/>
  </property>
  <property fmtid="{D5CDD505-2E9C-101B-9397-08002B2CF9AE}" pid="18" name="Month">
    <vt:lpwstr/>
  </property>
  <property fmtid="{D5CDD505-2E9C-101B-9397-08002B2CF9AE}" pid="19" name="Local Government Area">
    <vt:lpwstr/>
  </property>
  <property fmtid="{D5CDD505-2E9C-101B-9397-08002B2CF9AE}" pid="20" name="Contractor">
    <vt:lpwstr/>
  </property>
  <property fmtid="{D5CDD505-2E9C-101B-9397-08002B2CF9AE}" pid="21" name="Status">
    <vt:lpwstr/>
  </property>
  <property fmtid="{D5CDD505-2E9C-101B-9397-08002B2CF9AE}" pid="22" name="Funding Contract Type">
    <vt:lpwstr/>
  </property>
  <property fmtid="{D5CDD505-2E9C-101B-9397-08002B2CF9AE}" pid="23" name="Plan Type">
    <vt:lpwstr/>
  </property>
  <property fmtid="{D5CDD505-2E9C-101B-9397-08002B2CF9AE}" pid="24" name="Reporting Frequency1">
    <vt:lpwstr/>
  </property>
  <property fmtid="{D5CDD505-2E9C-101B-9397-08002B2CF9AE}" pid="25" name="Financial_x0020_Year">
    <vt:lpwstr>1534;#2023-24|4a0a2911-a3be-45db-968f-dae1d7127cc8</vt:lpwstr>
  </property>
  <property fmtid="{D5CDD505-2E9C-101B-9397-08002B2CF9AE}" pid="26" name="Procurement_x0020_ID">
    <vt:lpwstr/>
  </property>
  <property fmtid="{D5CDD505-2E9C-101B-9397-08002B2CF9AE}" pid="27" name="Project_x0020_number">
    <vt:lpwstr>163;#000 - Not Applicable|d1e4e185-0ed7-49fc-84c1-13e1b658cc7f</vt:lpwstr>
  </property>
  <property fmtid="{D5CDD505-2E9C-101B-9397-08002B2CF9AE}" pid="28" name="Service_x0020_Contract">
    <vt:lpwstr/>
  </property>
  <property fmtid="{D5CDD505-2E9C-101B-9397-08002B2CF9AE}" pid="29" name="Sub_x0020_Functional_x0020_Area">
    <vt:lpwstr>1550;#Evidence in Practice|aac63bde-6659-4081-b392-c8ef4d0cec5d</vt:lpwstr>
  </property>
  <property fmtid="{D5CDD505-2E9C-101B-9397-08002B2CF9AE}" pid="30" name="Local_x0020_Government_x0020_Area">
    <vt:lpwstr/>
  </property>
  <property fmtid="{D5CDD505-2E9C-101B-9397-08002B2CF9AE}" pid="31" name="Funding_x0020_Contract_x0020_Type">
    <vt:lpwstr/>
  </property>
  <property fmtid="{D5CDD505-2E9C-101B-9397-08002B2CF9AE}" pid="32" name="Focus_x0020_Area">
    <vt:lpwstr/>
  </property>
  <property fmtid="{D5CDD505-2E9C-101B-9397-08002B2CF9AE}" pid="33" name="Program_x0020_ID">
    <vt:lpwstr/>
  </property>
  <property fmtid="{D5CDD505-2E9C-101B-9397-08002B2CF9AE}" pid="34" name="Functional_x0020_Area">
    <vt:lpwstr>772;#Health System Improvement|7f1ca069-4c22-4a30-b516-3729b77f7310</vt:lpwstr>
  </property>
</Properties>
</file>