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130_DC67E2FD.xml" ContentType="application/vnd.ms-powerpoint.comments+xml"/>
  <Override PartName="/ppt/notesSlides/notesSlide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7"/>
  </p:sldMasterIdLst>
  <p:notesMasterIdLst>
    <p:notesMasterId r:id="rId11"/>
  </p:notesMasterIdLst>
  <p:sldIdLst>
    <p:sldId id="303" r:id="rId8"/>
    <p:sldId id="304" r:id="rId9"/>
    <p:sldId id="305" r:id="rId10"/>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3C460F7-B47A-CABF-427E-6403AC287551}" name="Tori O'Bryan" initials="TO" userId="S::tobryan@primaryhealthtas.com.au::ba71bba3-c7a1-4371-a157-b43418e2049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47F"/>
    <a:srgbClr val="70A489"/>
    <a:srgbClr val="4B92DB"/>
    <a:srgbClr val="57068C"/>
    <a:srgbClr val="001D77"/>
    <a:srgbClr val="7AB800"/>
    <a:srgbClr val="CCDC00"/>
    <a:srgbClr val="808080"/>
    <a:srgbClr val="008001"/>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1C0C24-44E7-4A86-A2A9-D75957BD96D5}" v="147" dt="2025-05-01T22:16:55.9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0" d="100"/>
          <a:sy n="150" d="100"/>
        </p:scale>
        <p:origin x="92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tableStyles" Target="tableStyles.xml"/><Relationship Id="rId10" Type="http://schemas.openxmlformats.org/officeDocument/2006/relationships/slide" Target="slides/slide3.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theme" Target="theme/theme1.xml"/></Relationships>
</file>

<file path=ppt/comments/modernComment_130_DC67E2FD.xml><?xml version="1.0" encoding="utf-8"?>
<p188:cmLst xmlns:a="http://schemas.openxmlformats.org/drawingml/2006/main" xmlns:r="http://schemas.openxmlformats.org/officeDocument/2006/relationships" xmlns:p188="http://schemas.microsoft.com/office/powerpoint/2018/8/main">
  <p188:cm id="{D45C41EE-96BF-4CD0-BE9A-20AF5B500C48}" authorId="{D3C460F7-B47A-CABF-427E-6403AC287551}" created="2025-04-01T22:25:16.213">
    <pc:sldMkLst xmlns:pc="http://schemas.microsoft.com/office/powerpoint/2013/main/command">
      <pc:docMk/>
      <pc:sldMk cId="3697795837" sldId="304"/>
    </pc:sldMkLst>
    <p188:txBody>
      <a:bodyPr/>
      <a:lstStyle/>
      <a:p>
        <a:r>
          <a:rPr lang="en-AU"/>
          <a:t>Cardiology &amp; PM training not published on webpage yet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EA1C6F-057F-44E3-B35F-B75A353BC671}" type="datetimeFigureOut">
              <a:rPr lang="en-US" smtClean="0"/>
              <a:t>4/30/2025</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AC9459-BD5E-4D49-8988-66B8A01B66AF}" type="slidenum">
              <a:rPr lang="en-US" smtClean="0"/>
              <a:t>‹#›</a:t>
            </a:fld>
            <a:endParaRPr lang="en-US"/>
          </a:p>
        </p:txBody>
      </p:sp>
    </p:spTree>
    <p:extLst>
      <p:ext uri="{BB962C8B-B14F-4D97-AF65-F5344CB8AC3E}">
        <p14:creationId xmlns:p14="http://schemas.microsoft.com/office/powerpoint/2010/main" val="2106639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EAC9459-BD5E-4D49-8988-66B8A01B66AF}" type="slidenum">
              <a:rPr lang="en-US" smtClean="0"/>
              <a:t>1</a:t>
            </a:fld>
            <a:endParaRPr lang="en-US"/>
          </a:p>
        </p:txBody>
      </p:sp>
    </p:spTree>
    <p:extLst>
      <p:ext uri="{BB962C8B-B14F-4D97-AF65-F5344CB8AC3E}">
        <p14:creationId xmlns:p14="http://schemas.microsoft.com/office/powerpoint/2010/main" val="4003598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EAC9459-BD5E-4D49-8988-66B8A01B66AF}" type="slidenum">
              <a:rPr lang="en-US" smtClean="0"/>
              <a:t>2</a:t>
            </a:fld>
            <a:endParaRPr lang="en-US"/>
          </a:p>
        </p:txBody>
      </p:sp>
    </p:spTree>
    <p:extLst>
      <p:ext uri="{BB962C8B-B14F-4D97-AF65-F5344CB8AC3E}">
        <p14:creationId xmlns:p14="http://schemas.microsoft.com/office/powerpoint/2010/main" val="3918763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FD330D-ED14-5F12-61D9-AE9BDAB94F7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9A00D6D-E1C0-5A5C-25AB-41122E20C10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242D0CA-048A-F729-80F9-06A95703E0F6}"/>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D3A513E2-D610-9AB7-19F4-7CD8C3E3844C}"/>
              </a:ext>
            </a:extLst>
          </p:cNvPr>
          <p:cNvSpPr>
            <a:spLocks noGrp="1"/>
          </p:cNvSpPr>
          <p:nvPr>
            <p:ph type="sldNum" sz="quarter" idx="5"/>
          </p:nvPr>
        </p:nvSpPr>
        <p:spPr/>
        <p:txBody>
          <a:bodyPr/>
          <a:lstStyle/>
          <a:p>
            <a:fld id="{BEAC9459-BD5E-4D49-8988-66B8A01B66AF}" type="slidenum">
              <a:rPr lang="en-US" smtClean="0"/>
              <a:t>3</a:t>
            </a:fld>
            <a:endParaRPr lang="en-US"/>
          </a:p>
        </p:txBody>
      </p:sp>
    </p:spTree>
    <p:extLst>
      <p:ext uri="{BB962C8B-B14F-4D97-AF65-F5344CB8AC3E}">
        <p14:creationId xmlns:p14="http://schemas.microsoft.com/office/powerpoint/2010/main" val="1162531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loral Calendar Bas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16E89-FD42-4D23-8339-57A0A9C1E3BA}"/>
              </a:ext>
            </a:extLst>
          </p:cNvPr>
          <p:cNvSpPr>
            <a:spLocks noGrp="1"/>
          </p:cNvSpPr>
          <p:nvPr>
            <p:ph type="title"/>
          </p:nvPr>
        </p:nvSpPr>
        <p:spPr>
          <a:xfrm>
            <a:off x="3400028" y="501650"/>
            <a:ext cx="5824934" cy="950976"/>
          </a:xfrm>
        </p:spPr>
        <p:txBody>
          <a:bodyPr>
            <a:normAutofit/>
          </a:bodyPr>
          <a:lstStyle>
            <a:lvl1pPr algn="ctr">
              <a:defRPr sz="4388">
                <a:solidFill>
                  <a:schemeClr val="bg1"/>
                </a:solidFill>
              </a:defRPr>
            </a:lvl1pPr>
          </a:lstStyle>
          <a:p>
            <a:r>
              <a:rPr lang="en-GB"/>
              <a:t>Click to edit Master title style</a:t>
            </a:r>
            <a:endParaRPr lang="en-US"/>
          </a:p>
        </p:txBody>
      </p:sp>
      <p:sp>
        <p:nvSpPr>
          <p:cNvPr id="8" name="Text Placeholder 7">
            <a:extLst>
              <a:ext uri="{FF2B5EF4-FFF2-40B4-BE49-F238E27FC236}">
                <a16:creationId xmlns:a16="http://schemas.microsoft.com/office/drawing/2014/main" id="{735DB36A-9B4B-4AE1-AA22-0B62E564FB81}"/>
              </a:ext>
            </a:extLst>
          </p:cNvPr>
          <p:cNvSpPr>
            <a:spLocks noGrp="1"/>
          </p:cNvSpPr>
          <p:nvPr>
            <p:ph type="body" sz="quarter" idx="15"/>
          </p:nvPr>
        </p:nvSpPr>
        <p:spPr>
          <a:xfrm>
            <a:off x="349548" y="365126"/>
            <a:ext cx="2718991" cy="5991225"/>
          </a:xfrm>
        </p:spPr>
        <p:txBody>
          <a:bodyPr anchor="ctr">
            <a:normAutofit/>
          </a:bodyPr>
          <a:lstStyle>
            <a:lvl1pPr marL="0" indent="0" algn="ctr">
              <a:buNone/>
              <a:defRPr sz="2925">
                <a:solidFill>
                  <a:schemeClr val="bg1"/>
                </a:solidFill>
              </a:defRPr>
            </a:lvl1pPr>
            <a:lvl2pPr marL="371475" indent="0" algn="ctr">
              <a:buNone/>
              <a:defRPr sz="2925">
                <a:solidFill>
                  <a:schemeClr val="bg1"/>
                </a:solidFill>
              </a:defRPr>
            </a:lvl2pPr>
            <a:lvl3pPr marL="742950" indent="0" algn="ctr">
              <a:buNone/>
              <a:defRPr sz="2925">
                <a:solidFill>
                  <a:schemeClr val="bg1"/>
                </a:solidFill>
              </a:defRPr>
            </a:lvl3pPr>
            <a:lvl4pPr marL="1114425" indent="0" algn="ctr">
              <a:buNone/>
              <a:defRPr sz="2925">
                <a:solidFill>
                  <a:schemeClr val="bg1"/>
                </a:solidFill>
              </a:defRPr>
            </a:lvl4pPr>
            <a:lvl5pPr marL="1485900" indent="0" algn="ctr">
              <a:buNone/>
              <a:defRPr sz="2925">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1" name="Content Placeholder 10">
            <a:extLst>
              <a:ext uri="{FF2B5EF4-FFF2-40B4-BE49-F238E27FC236}">
                <a16:creationId xmlns:a16="http://schemas.microsoft.com/office/drawing/2014/main" id="{D5FE4697-D3A3-4ECA-A20B-312D0B05A0B1}"/>
              </a:ext>
            </a:extLst>
          </p:cNvPr>
          <p:cNvSpPr>
            <a:spLocks noGrp="1"/>
          </p:cNvSpPr>
          <p:nvPr>
            <p:ph sz="quarter" idx="14"/>
          </p:nvPr>
        </p:nvSpPr>
        <p:spPr>
          <a:xfrm>
            <a:off x="3536414" y="1452626"/>
            <a:ext cx="5765292" cy="4770546"/>
          </a:xfrm>
          <a:solidFill>
            <a:srgbClr val="000000">
              <a:alpha val="45098"/>
            </a:srgbClr>
          </a:solidFill>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3" name="Date Placeholder 2">
            <a:extLst>
              <a:ext uri="{FF2B5EF4-FFF2-40B4-BE49-F238E27FC236}">
                <a16:creationId xmlns:a16="http://schemas.microsoft.com/office/drawing/2014/main" id="{F6C69EA1-7A30-4120-9A3B-68C0BD601AEF}"/>
              </a:ext>
            </a:extLst>
          </p:cNvPr>
          <p:cNvSpPr>
            <a:spLocks noGrp="1"/>
          </p:cNvSpPr>
          <p:nvPr>
            <p:ph type="dt" sz="half" idx="10"/>
          </p:nvPr>
        </p:nvSpPr>
        <p:spPr/>
        <p:txBody>
          <a:bodyPr/>
          <a:lstStyle/>
          <a:p>
            <a:r>
              <a:rPr lang="en-US"/>
              <a:t>2024</a:t>
            </a:r>
          </a:p>
        </p:txBody>
      </p:sp>
      <p:sp>
        <p:nvSpPr>
          <p:cNvPr id="4" name="Footer Placeholder 3">
            <a:extLst>
              <a:ext uri="{FF2B5EF4-FFF2-40B4-BE49-F238E27FC236}">
                <a16:creationId xmlns:a16="http://schemas.microsoft.com/office/drawing/2014/main" id="{A0E3F9CF-0F8B-41D7-A06F-C7F3B224FA7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BDD780-3E81-4ED9-906C-6EAC9CAA5F54}"/>
              </a:ext>
            </a:extLst>
          </p:cNvPr>
          <p:cNvSpPr>
            <a:spLocks noGrp="1"/>
          </p:cNvSpPr>
          <p:nvPr>
            <p:ph type="sldNum" sz="quarter" idx="12"/>
          </p:nvPr>
        </p:nvSpPr>
        <p:spPr/>
        <p:txBody>
          <a:bodyPr/>
          <a:lstStyle/>
          <a:p>
            <a:fld id="{CBBCA2E0-7902-468E-AAAC-ABCABDCFC198}" type="slidenum">
              <a:rPr lang="en-US" smtClean="0"/>
              <a:t>‹#›</a:t>
            </a:fld>
            <a:endParaRPr lang="en-US"/>
          </a:p>
        </p:txBody>
      </p:sp>
    </p:spTree>
    <p:extLst>
      <p:ext uri="{BB962C8B-B14F-4D97-AF65-F5344CB8AC3E}">
        <p14:creationId xmlns:p14="http://schemas.microsoft.com/office/powerpoint/2010/main" val="2438689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Floral Calendar Bas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16E89-FD42-4D23-8339-57A0A9C1E3BA}"/>
              </a:ext>
            </a:extLst>
          </p:cNvPr>
          <p:cNvSpPr>
            <a:spLocks noGrp="1"/>
          </p:cNvSpPr>
          <p:nvPr>
            <p:ph type="title"/>
          </p:nvPr>
        </p:nvSpPr>
        <p:spPr>
          <a:xfrm>
            <a:off x="487311" y="501650"/>
            <a:ext cx="5753469" cy="953524"/>
          </a:xfrm>
        </p:spPr>
        <p:txBody>
          <a:bodyPr>
            <a:normAutofit/>
          </a:bodyPr>
          <a:lstStyle>
            <a:lvl1pPr algn="ctr">
              <a:defRPr sz="4388">
                <a:solidFill>
                  <a:schemeClr val="bg1"/>
                </a:solidFill>
              </a:defRPr>
            </a:lvl1pPr>
          </a:lstStyle>
          <a:p>
            <a:r>
              <a:rPr lang="en-GB"/>
              <a:t>Click to edit Master title style</a:t>
            </a:r>
            <a:endParaRPr lang="en-US"/>
          </a:p>
        </p:txBody>
      </p:sp>
      <p:sp>
        <p:nvSpPr>
          <p:cNvPr id="11" name="Content Placeholder 10">
            <a:extLst>
              <a:ext uri="{FF2B5EF4-FFF2-40B4-BE49-F238E27FC236}">
                <a16:creationId xmlns:a16="http://schemas.microsoft.com/office/drawing/2014/main" id="{D5FE4697-D3A3-4ECA-A20B-312D0B05A0B1}"/>
              </a:ext>
            </a:extLst>
          </p:cNvPr>
          <p:cNvSpPr>
            <a:spLocks noGrp="1"/>
          </p:cNvSpPr>
          <p:nvPr>
            <p:ph sz="quarter" idx="14"/>
          </p:nvPr>
        </p:nvSpPr>
        <p:spPr>
          <a:xfrm>
            <a:off x="487311" y="1455174"/>
            <a:ext cx="5832923" cy="4901176"/>
          </a:xfrm>
          <a:solidFill>
            <a:srgbClr val="000000">
              <a:alpha val="45098"/>
            </a:srgbClr>
          </a:solidFill>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Text Placeholder 7">
            <a:extLst>
              <a:ext uri="{FF2B5EF4-FFF2-40B4-BE49-F238E27FC236}">
                <a16:creationId xmlns:a16="http://schemas.microsoft.com/office/drawing/2014/main" id="{735DB36A-9B4B-4AE1-AA22-0B62E564FB81}"/>
              </a:ext>
            </a:extLst>
          </p:cNvPr>
          <p:cNvSpPr>
            <a:spLocks noGrp="1"/>
          </p:cNvSpPr>
          <p:nvPr>
            <p:ph type="body" sz="quarter" idx="15"/>
          </p:nvPr>
        </p:nvSpPr>
        <p:spPr>
          <a:xfrm>
            <a:off x="6505972" y="365126"/>
            <a:ext cx="2912717" cy="5991225"/>
          </a:xfrm>
        </p:spPr>
        <p:txBody>
          <a:bodyPr anchor="ctr">
            <a:normAutofit/>
          </a:bodyPr>
          <a:lstStyle>
            <a:lvl1pPr marL="0" indent="0" algn="ctr">
              <a:buNone/>
              <a:defRPr sz="2925">
                <a:solidFill>
                  <a:schemeClr val="bg1"/>
                </a:solidFill>
              </a:defRPr>
            </a:lvl1pPr>
            <a:lvl2pPr marL="371475" indent="0" algn="ctr">
              <a:buNone/>
              <a:defRPr sz="2925">
                <a:solidFill>
                  <a:schemeClr val="bg1"/>
                </a:solidFill>
              </a:defRPr>
            </a:lvl2pPr>
            <a:lvl3pPr marL="742950" indent="0" algn="ctr">
              <a:buNone/>
              <a:defRPr sz="2925">
                <a:solidFill>
                  <a:schemeClr val="bg1"/>
                </a:solidFill>
              </a:defRPr>
            </a:lvl3pPr>
            <a:lvl4pPr marL="1114425" indent="0" algn="ctr">
              <a:buNone/>
              <a:defRPr sz="2925">
                <a:solidFill>
                  <a:schemeClr val="bg1"/>
                </a:solidFill>
              </a:defRPr>
            </a:lvl4pPr>
            <a:lvl5pPr marL="1485900" indent="0" algn="ctr">
              <a:buNone/>
              <a:defRPr sz="2925">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3" name="Date Placeholder 2">
            <a:extLst>
              <a:ext uri="{FF2B5EF4-FFF2-40B4-BE49-F238E27FC236}">
                <a16:creationId xmlns:a16="http://schemas.microsoft.com/office/drawing/2014/main" id="{F6C69EA1-7A30-4120-9A3B-68C0BD601AEF}"/>
              </a:ext>
            </a:extLst>
          </p:cNvPr>
          <p:cNvSpPr>
            <a:spLocks noGrp="1"/>
          </p:cNvSpPr>
          <p:nvPr>
            <p:ph type="dt" sz="half" idx="10"/>
          </p:nvPr>
        </p:nvSpPr>
        <p:spPr/>
        <p:txBody>
          <a:bodyPr/>
          <a:lstStyle>
            <a:lvl1pPr>
              <a:defRPr/>
            </a:lvl1pPr>
          </a:lstStyle>
          <a:p>
            <a:r>
              <a:rPr lang="en-US"/>
              <a:t>2024</a:t>
            </a:r>
          </a:p>
        </p:txBody>
      </p:sp>
      <p:sp>
        <p:nvSpPr>
          <p:cNvPr id="4" name="Footer Placeholder 3">
            <a:extLst>
              <a:ext uri="{FF2B5EF4-FFF2-40B4-BE49-F238E27FC236}">
                <a16:creationId xmlns:a16="http://schemas.microsoft.com/office/drawing/2014/main" id="{A0E3F9CF-0F8B-41D7-A06F-C7F3B224FA7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BDD780-3E81-4ED9-906C-6EAC9CAA5F54}"/>
              </a:ext>
            </a:extLst>
          </p:cNvPr>
          <p:cNvSpPr>
            <a:spLocks noGrp="1"/>
          </p:cNvSpPr>
          <p:nvPr>
            <p:ph type="sldNum" sz="quarter" idx="12"/>
          </p:nvPr>
        </p:nvSpPr>
        <p:spPr/>
        <p:txBody>
          <a:bodyPr/>
          <a:lstStyle/>
          <a:p>
            <a:fld id="{CBBCA2E0-7902-468E-AAAC-ABCABDCFC198}" type="slidenum">
              <a:rPr lang="en-US" smtClean="0"/>
              <a:t>‹#›</a:t>
            </a:fld>
            <a:endParaRPr lang="en-US"/>
          </a:p>
        </p:txBody>
      </p:sp>
    </p:spTree>
    <p:extLst>
      <p:ext uri="{BB962C8B-B14F-4D97-AF65-F5344CB8AC3E}">
        <p14:creationId xmlns:p14="http://schemas.microsoft.com/office/powerpoint/2010/main" val="3627069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Floral Calendar Bas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16E89-FD42-4D23-8339-57A0A9C1E3BA}"/>
              </a:ext>
            </a:extLst>
          </p:cNvPr>
          <p:cNvSpPr>
            <a:spLocks noGrp="1"/>
          </p:cNvSpPr>
          <p:nvPr>
            <p:ph type="title"/>
          </p:nvPr>
        </p:nvSpPr>
        <p:spPr>
          <a:xfrm>
            <a:off x="615131" y="530940"/>
            <a:ext cx="8609832" cy="950976"/>
          </a:xfrm>
        </p:spPr>
        <p:txBody>
          <a:bodyPr>
            <a:noAutofit/>
          </a:bodyPr>
          <a:lstStyle>
            <a:lvl1pPr algn="ctr">
              <a:defRPr sz="4388">
                <a:solidFill>
                  <a:schemeClr val="bg1"/>
                </a:solidFill>
              </a:defRPr>
            </a:lvl1pPr>
          </a:lstStyle>
          <a:p>
            <a:r>
              <a:rPr lang="en-GB"/>
              <a:t>Click to edit Master title style</a:t>
            </a:r>
            <a:endParaRPr lang="en-US"/>
          </a:p>
        </p:txBody>
      </p:sp>
      <p:sp>
        <p:nvSpPr>
          <p:cNvPr id="11" name="Content Placeholder 10">
            <a:extLst>
              <a:ext uri="{FF2B5EF4-FFF2-40B4-BE49-F238E27FC236}">
                <a16:creationId xmlns:a16="http://schemas.microsoft.com/office/drawing/2014/main" id="{D5FE4697-D3A3-4ECA-A20B-312D0B05A0B1}"/>
              </a:ext>
            </a:extLst>
          </p:cNvPr>
          <p:cNvSpPr>
            <a:spLocks noGrp="1"/>
          </p:cNvSpPr>
          <p:nvPr>
            <p:ph sz="quarter" idx="14"/>
          </p:nvPr>
        </p:nvSpPr>
        <p:spPr>
          <a:xfrm>
            <a:off x="615131" y="1471858"/>
            <a:ext cx="8609832" cy="4429023"/>
          </a:xfrm>
          <a:solidFill>
            <a:srgbClr val="000000">
              <a:alpha val="45098"/>
            </a:srgbClr>
          </a:solidFill>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Text Placeholder 7">
            <a:extLst>
              <a:ext uri="{FF2B5EF4-FFF2-40B4-BE49-F238E27FC236}">
                <a16:creationId xmlns:a16="http://schemas.microsoft.com/office/drawing/2014/main" id="{735DB36A-9B4B-4AE1-AA22-0B62E564FB81}"/>
              </a:ext>
            </a:extLst>
          </p:cNvPr>
          <p:cNvSpPr>
            <a:spLocks noGrp="1"/>
          </p:cNvSpPr>
          <p:nvPr>
            <p:ph type="body" sz="quarter" idx="15"/>
          </p:nvPr>
        </p:nvSpPr>
        <p:spPr>
          <a:xfrm>
            <a:off x="312245" y="5558411"/>
            <a:ext cx="9264380" cy="858265"/>
          </a:xfrm>
        </p:spPr>
        <p:txBody>
          <a:bodyPr anchor="ctr">
            <a:normAutofit/>
          </a:bodyPr>
          <a:lstStyle>
            <a:lvl1pPr marL="0" indent="0" algn="ctr">
              <a:buNone/>
              <a:defRPr sz="2925">
                <a:solidFill>
                  <a:schemeClr val="bg1"/>
                </a:solidFill>
              </a:defRPr>
            </a:lvl1pPr>
            <a:lvl2pPr marL="371475" indent="0" algn="ctr">
              <a:buNone/>
              <a:defRPr/>
            </a:lvl2pPr>
            <a:lvl3pPr marL="742950" indent="0" algn="ctr">
              <a:buNone/>
              <a:defRPr/>
            </a:lvl3pPr>
            <a:lvl4pPr marL="1114425" indent="0" algn="ctr">
              <a:buNone/>
              <a:defRPr/>
            </a:lvl4pPr>
            <a:lvl5pPr marL="1485900" indent="0" algn="ctr">
              <a:buNone/>
              <a:defRPr/>
            </a:lvl5pPr>
          </a:lstStyle>
          <a:p>
            <a:pPr lvl="0"/>
            <a:r>
              <a:rPr lang="en-GB"/>
              <a:t>Click to edit Master text styles</a:t>
            </a:r>
          </a:p>
        </p:txBody>
      </p:sp>
      <p:sp>
        <p:nvSpPr>
          <p:cNvPr id="3" name="Date Placeholder 2">
            <a:extLst>
              <a:ext uri="{FF2B5EF4-FFF2-40B4-BE49-F238E27FC236}">
                <a16:creationId xmlns:a16="http://schemas.microsoft.com/office/drawing/2014/main" id="{F6C69EA1-7A30-4120-9A3B-68C0BD601AEF}"/>
              </a:ext>
            </a:extLst>
          </p:cNvPr>
          <p:cNvSpPr>
            <a:spLocks noGrp="1"/>
          </p:cNvSpPr>
          <p:nvPr>
            <p:ph type="dt" sz="half" idx="10"/>
          </p:nvPr>
        </p:nvSpPr>
        <p:spPr/>
        <p:txBody>
          <a:bodyPr/>
          <a:lstStyle>
            <a:lvl1pPr>
              <a:defRPr/>
            </a:lvl1pPr>
          </a:lstStyle>
          <a:p>
            <a:r>
              <a:rPr lang="en-US"/>
              <a:t>2024</a:t>
            </a:r>
          </a:p>
        </p:txBody>
      </p:sp>
      <p:sp>
        <p:nvSpPr>
          <p:cNvPr id="4" name="Footer Placeholder 3">
            <a:extLst>
              <a:ext uri="{FF2B5EF4-FFF2-40B4-BE49-F238E27FC236}">
                <a16:creationId xmlns:a16="http://schemas.microsoft.com/office/drawing/2014/main" id="{A0E3F9CF-0F8B-41D7-A06F-C7F3B224FA7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BDD780-3E81-4ED9-906C-6EAC9CAA5F54}"/>
              </a:ext>
            </a:extLst>
          </p:cNvPr>
          <p:cNvSpPr>
            <a:spLocks noGrp="1"/>
          </p:cNvSpPr>
          <p:nvPr>
            <p:ph type="sldNum" sz="quarter" idx="12"/>
          </p:nvPr>
        </p:nvSpPr>
        <p:spPr/>
        <p:txBody>
          <a:bodyPr/>
          <a:lstStyle/>
          <a:p>
            <a:fld id="{CBBCA2E0-7902-468E-AAAC-ABCABDCFC198}" type="slidenum">
              <a:rPr lang="en-US" smtClean="0"/>
              <a:t>‹#›</a:t>
            </a:fld>
            <a:endParaRPr lang="en-US"/>
          </a:p>
        </p:txBody>
      </p:sp>
    </p:spTree>
    <p:extLst>
      <p:ext uri="{BB962C8B-B14F-4D97-AF65-F5344CB8AC3E}">
        <p14:creationId xmlns:p14="http://schemas.microsoft.com/office/powerpoint/2010/main" val="26660626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1C5AC4-075F-480C-A549-FF1607656152}"/>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9B0CADE-C190-4CBD-BDAE-F8FC5C8D2EB6}"/>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4E42DA7-536E-4199-A8CE-A3BC48A0EEAF}"/>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8D621FE3-DE86-4DE3-9C08-189AC68392E4}"/>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20D905B-8FDB-4C31-8509-FCC4C1DC530E}"/>
              </a:ext>
            </a:extLst>
          </p:cNvPr>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CBBCA2E0-7902-468E-AAAC-ABCABDCFC198}" type="slidenum">
              <a:rPr lang="en-US" smtClean="0"/>
              <a:t>‹#›</a:t>
            </a:fld>
            <a:endParaRPr lang="en-US"/>
          </a:p>
        </p:txBody>
      </p:sp>
    </p:spTree>
    <p:extLst>
      <p:ext uri="{BB962C8B-B14F-4D97-AF65-F5344CB8AC3E}">
        <p14:creationId xmlns:p14="http://schemas.microsoft.com/office/powerpoint/2010/main" val="1105765305"/>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Lst>
  <p:txStyles>
    <p:titleStyle>
      <a:lvl1pPr algn="l" defTabSz="742950" rtl="0" eaLnBrk="1" latinLnBrk="0" hangingPunct="1">
        <a:lnSpc>
          <a:spcPct val="90000"/>
        </a:lnSpc>
        <a:spcBef>
          <a:spcPct val="0"/>
        </a:spcBef>
        <a:buNone/>
        <a:defRPr sz="4388"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primaryhealthtas.com.au/event/mental-health-continuum-of-care-clinical-consultation-2/" TargetMode="External"/><Relationship Id="rId13" Type="http://schemas.openxmlformats.org/officeDocument/2006/relationships/hyperlink" Target="https://www.primaryhealthtas.com.au/event/mental-health-continuum-of-care-clinical-consultation/" TargetMode="External"/><Relationship Id="rId3" Type="http://schemas.openxmlformats.org/officeDocument/2006/relationships/image" Target="../media/image1.png"/><Relationship Id="rId7" Type="http://schemas.openxmlformats.org/officeDocument/2006/relationships/hyperlink" Target="https://www.primaryhealthtas.com.au/event/abc-of-cbt-skills-for-gps/" TargetMode="External"/><Relationship Id="rId12" Type="http://schemas.openxmlformats.org/officeDocument/2006/relationships/hyperlink" Target="https://www.primaryhealthtas.com.au/event/practice-managers-networking-breakfast-28/" TargetMode="External"/><Relationship Id="rId2" Type="http://schemas.openxmlformats.org/officeDocument/2006/relationships/notesSlide" Target="../notesSlides/notesSlide1.xml"/><Relationship Id="rId16" Type="http://schemas.openxmlformats.org/officeDocument/2006/relationships/hyperlink" Target="https://www.primaryhealthtas.com.au/event/suicide-prevention-training-for-pharmacists-pharmacy-assistants-pharmacy-students-4/" TargetMode="External"/><Relationship Id="rId1" Type="http://schemas.openxmlformats.org/officeDocument/2006/relationships/slideLayout" Target="../slideLayouts/slideLayout1.xml"/><Relationship Id="rId6" Type="http://schemas.openxmlformats.org/officeDocument/2006/relationships/hyperlink" Target="https://www.primaryhealthtas.com.au/event/cardiology-at-the-interface-of-primary-and-secondary-care-managing-atrial-fibrillation-in-primary-care-a-practical-approach-for-gps/" TargetMode="External"/><Relationship Id="rId11" Type="http://schemas.openxmlformats.org/officeDocument/2006/relationships/hyperlink" Target="https://www.primaryhealthtas.com.au/event/mental-health-continuum-of-care-clinical-consultation-3/" TargetMode="External"/><Relationship Id="rId5" Type="http://schemas.openxmlformats.org/officeDocument/2006/relationships/hyperlink" Target="https://www.primaryhealthtas.com.au/event/gps-are-invited-to-attend-statewide-mental-health-services-weekly-multidisciplinary-grand-rounds-5/" TargetMode="External"/><Relationship Id="rId15" Type="http://schemas.openxmlformats.org/officeDocument/2006/relationships/hyperlink" Target="https://www.primaryhealthtas.com.au/event/practice-managers-networking-breakfast-27/" TargetMode="External"/><Relationship Id="rId10" Type="http://schemas.openxmlformats.org/officeDocument/2006/relationships/hyperlink" Target="https://www.primaryhealthtas.com.au/event/training-initial-assessment-and-referral-iar-for-mental-healthcare-child-version-6/" TargetMode="External"/><Relationship Id="rId4" Type="http://schemas.openxmlformats.org/officeDocument/2006/relationships/image" Target="../media/image2.png"/><Relationship Id="rId9" Type="http://schemas.openxmlformats.org/officeDocument/2006/relationships/hyperlink" Target="https://www.primaryhealthtas.com.au/event/practice-managers-networking-breakfast-26/" TargetMode="External"/><Relationship Id="rId14" Type="http://schemas.openxmlformats.org/officeDocument/2006/relationships/hyperlink" Target="https://www.primaryhealthtas.com.au/event/palliative-care-echo-series-supporting-caregivers-of-people-with-a-disability/"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4.svg"/><Relationship Id="rId13" Type="http://schemas.openxmlformats.org/officeDocument/2006/relationships/hyperlink" Target="https://www.primaryhealthtas.com.au/event/mental-health-continuum-of-care-clinical-consultation-2/" TargetMode="External"/><Relationship Id="rId18" Type="http://schemas.microsoft.com/office/2007/relationships/hdphoto" Target="../media/hdphoto1.wdp"/><Relationship Id="rId26" Type="http://schemas.openxmlformats.org/officeDocument/2006/relationships/image" Target="../media/image11.png"/><Relationship Id="rId3" Type="http://schemas.microsoft.com/office/2018/10/relationships/comments" Target="../comments/modernComment_130_DC67E2FD.xml"/><Relationship Id="rId21" Type="http://schemas.openxmlformats.org/officeDocument/2006/relationships/hyperlink" Target="https://www.primaryhealthtas.com.au/event/mental-health-continuum-of-care-clinical-consultation-3/" TargetMode="External"/><Relationship Id="rId7" Type="http://schemas.openxmlformats.org/officeDocument/2006/relationships/image" Target="../media/image3.png"/><Relationship Id="rId12" Type="http://schemas.openxmlformats.org/officeDocument/2006/relationships/hyperlink" Target="https://www.primaryhealthtas.com.au/event/abc-of-cbt-skills-for-gps/" TargetMode="External"/><Relationship Id="rId17" Type="http://schemas.openxmlformats.org/officeDocument/2006/relationships/image" Target="../media/image9.png"/><Relationship Id="rId25" Type="http://schemas.openxmlformats.org/officeDocument/2006/relationships/hyperlink" Target="https://www.primaryhealthtas.com.au/event/practice-managers-networking-breakfast-27/" TargetMode="External"/><Relationship Id="rId2" Type="http://schemas.openxmlformats.org/officeDocument/2006/relationships/notesSlide" Target="../notesSlides/notesSlide2.xml"/><Relationship Id="rId16" Type="http://schemas.openxmlformats.org/officeDocument/2006/relationships/image" Target="../media/image8.svg"/><Relationship Id="rId20" Type="http://schemas.openxmlformats.org/officeDocument/2006/relationships/hyperlink" Target="https://www.primaryhealthtas.com.au/event/palliative-care-echo-series-supporting-caregivers-of-people-with-a-disability/" TargetMode="External"/><Relationship Id="rId1" Type="http://schemas.openxmlformats.org/officeDocument/2006/relationships/slideLayout" Target="../slideLayouts/slideLayout1.xml"/><Relationship Id="rId6" Type="http://schemas.openxmlformats.org/officeDocument/2006/relationships/hyperlink" Target="https://www.primaryhealthtas.com.au/event/training-initial-assessment-and-referral-iar-for-mental-healthcare-child-version-6/" TargetMode="External"/><Relationship Id="rId11" Type="http://schemas.openxmlformats.org/officeDocument/2006/relationships/image" Target="../media/image6.svg"/><Relationship Id="rId24" Type="http://schemas.openxmlformats.org/officeDocument/2006/relationships/hyperlink" Target="https://www.primaryhealthtas.com.au/event/practice-managers-networking-breakfast-28/" TargetMode="External"/><Relationship Id="rId5" Type="http://schemas.openxmlformats.org/officeDocument/2006/relationships/image" Target="../media/image2.png"/><Relationship Id="rId15" Type="http://schemas.openxmlformats.org/officeDocument/2006/relationships/image" Target="../media/image7.png"/><Relationship Id="rId23" Type="http://schemas.openxmlformats.org/officeDocument/2006/relationships/hyperlink" Target="https://www.primaryhealthtas.com.au/event/practice-managers-networking-breakfast-26/" TargetMode="External"/><Relationship Id="rId10" Type="http://schemas.openxmlformats.org/officeDocument/2006/relationships/image" Target="../media/image5.png"/><Relationship Id="rId19" Type="http://schemas.openxmlformats.org/officeDocument/2006/relationships/image" Target="../media/image1.png"/><Relationship Id="rId4" Type="http://schemas.openxmlformats.org/officeDocument/2006/relationships/hyperlink" Target="https://www.primaryhealthtas.com.au/event/gps-are-invited-to-attend-statewide-mental-health-services-weekly-multidisciplinary-grand-rounds-10/" TargetMode="External"/><Relationship Id="rId9" Type="http://schemas.openxmlformats.org/officeDocument/2006/relationships/hyperlink" Target="https://www.primaryhealthtas.com.au/event/cardiology-at-the-interface-of-primary-and-secondary-care-managing-atrial-fibrillation-in-primary-care-a-practical-approach-for-gps/" TargetMode="External"/><Relationship Id="rId14" Type="http://schemas.openxmlformats.org/officeDocument/2006/relationships/hyperlink" Target="https://www.primaryhealthtas.com.au/event/mental-health-continuum-of-care-clinical-consultation/" TargetMode="External"/><Relationship Id="rId22"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hyperlink" Target="https://www.primaryhealthtas.com.au/event/suicide-prevention-training-for-pharmacists-pharmacy-assistants-pharmacy-students-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3DC39-BA96-40FB-BAB8-21F085AE528D}"/>
              </a:ext>
            </a:extLst>
          </p:cNvPr>
          <p:cNvSpPr>
            <a:spLocks noGrp="1"/>
          </p:cNvSpPr>
          <p:nvPr>
            <p:ph type="title"/>
          </p:nvPr>
        </p:nvSpPr>
        <p:spPr>
          <a:xfrm>
            <a:off x="163999" y="102761"/>
            <a:ext cx="4728771" cy="625457"/>
          </a:xfrm>
          <a:noFill/>
        </p:spPr>
        <p:txBody>
          <a:bodyPr>
            <a:normAutofit/>
          </a:bodyPr>
          <a:lstStyle/>
          <a:p>
            <a:pPr algn="l"/>
            <a:r>
              <a:rPr lang="en-US" sz="1600" dirty="0">
                <a:solidFill>
                  <a:schemeClr val="accent1">
                    <a:lumMod val="75000"/>
                  </a:schemeClr>
                </a:solidFill>
                <a:latin typeface="Arial" panose="020B0604020202020204" pitchFamily="34" charset="0"/>
                <a:cs typeface="Arial" panose="020B0604020202020204" pitchFamily="34" charset="0"/>
              </a:rPr>
              <a:t>PRIMARY HEALTH TASMANIA</a:t>
            </a:r>
            <a:br>
              <a:rPr lang="en-US" sz="1600" dirty="0">
                <a:solidFill>
                  <a:schemeClr val="accent1">
                    <a:lumMod val="75000"/>
                  </a:schemeClr>
                </a:solidFill>
                <a:latin typeface="Arial" panose="020B0604020202020204" pitchFamily="34" charset="0"/>
                <a:cs typeface="Arial" panose="020B0604020202020204" pitchFamily="34" charset="0"/>
              </a:rPr>
            </a:br>
            <a:r>
              <a:rPr lang="en-US" sz="1600" dirty="0">
                <a:solidFill>
                  <a:schemeClr val="accent1">
                    <a:lumMod val="75000"/>
                  </a:schemeClr>
                </a:solidFill>
                <a:latin typeface="Arial" panose="020B0604020202020204" pitchFamily="34" charset="0"/>
                <a:cs typeface="Arial" panose="020B0604020202020204" pitchFamily="34" charset="0"/>
              </a:rPr>
              <a:t>EVENTS </a:t>
            </a:r>
            <a:r>
              <a:rPr lang="en-US" sz="1600" b="1" dirty="0">
                <a:solidFill>
                  <a:schemeClr val="accent1">
                    <a:lumMod val="75000"/>
                  </a:schemeClr>
                </a:solidFill>
                <a:latin typeface="Arial" panose="020B0604020202020204" pitchFamily="34" charset="0"/>
                <a:cs typeface="Arial" panose="020B0604020202020204" pitchFamily="34" charset="0"/>
              </a:rPr>
              <a:t>MAY 2025</a:t>
            </a:r>
          </a:p>
        </p:txBody>
      </p:sp>
      <p:pic>
        <p:nvPicPr>
          <p:cNvPr id="18" name="Picture 17" descr="A black background with a black square&#10;&#10;Description automatically generated with medium confidence">
            <a:extLst>
              <a:ext uri="{FF2B5EF4-FFF2-40B4-BE49-F238E27FC236}">
                <a16:creationId xmlns:a16="http://schemas.microsoft.com/office/drawing/2014/main" id="{49ED63C2-9F12-C231-A793-34C8D7634E21}"/>
              </a:ext>
            </a:extLst>
          </p:cNvPr>
          <p:cNvPicPr>
            <a:picLocks noChangeAspect="1"/>
          </p:cNvPicPr>
          <p:nvPr/>
        </p:nvPicPr>
        <p:blipFill>
          <a:blip r:embed="rId3"/>
          <a:stretch>
            <a:fillRect/>
          </a:stretch>
        </p:blipFill>
        <p:spPr>
          <a:xfrm>
            <a:off x="7351865" y="36527"/>
            <a:ext cx="2350816" cy="773826"/>
          </a:xfrm>
          <a:prstGeom prst="rect">
            <a:avLst/>
          </a:prstGeom>
        </p:spPr>
      </p:pic>
      <p:sp>
        <p:nvSpPr>
          <p:cNvPr id="6" name="Title 1">
            <a:extLst>
              <a:ext uri="{FF2B5EF4-FFF2-40B4-BE49-F238E27FC236}">
                <a16:creationId xmlns:a16="http://schemas.microsoft.com/office/drawing/2014/main" id="{8E80C48A-DE8B-4E48-F41A-15F469AAF470}"/>
              </a:ext>
            </a:extLst>
          </p:cNvPr>
          <p:cNvSpPr txBox="1">
            <a:spLocks/>
          </p:cNvSpPr>
          <p:nvPr/>
        </p:nvSpPr>
        <p:spPr>
          <a:xfrm>
            <a:off x="4664122" y="146199"/>
            <a:ext cx="1855628" cy="623508"/>
          </a:xfrm>
          <a:prstGeom prst="rect">
            <a:avLst/>
          </a:prstGeom>
          <a:noFill/>
        </p:spPr>
        <p:txBody>
          <a:bodyPr vert="horz" lIns="91440" tIns="45720" rIns="91440" bIns="45720" rtlCol="0" anchor="ctr">
            <a:normAutofit/>
          </a:bodyPr>
          <a:lstStyle>
            <a:lvl1pPr algn="ctr" defTabSz="742950" rtl="0" eaLnBrk="1" latinLnBrk="0" hangingPunct="1">
              <a:lnSpc>
                <a:spcPct val="90000"/>
              </a:lnSpc>
              <a:spcBef>
                <a:spcPct val="0"/>
              </a:spcBef>
              <a:buNone/>
              <a:defRPr sz="4388" kern="1200">
                <a:solidFill>
                  <a:schemeClr val="bg1"/>
                </a:solidFill>
                <a:latin typeface="+mj-lt"/>
                <a:ea typeface="+mj-ea"/>
                <a:cs typeface="+mj-cs"/>
              </a:defRPr>
            </a:lvl1pPr>
          </a:lstStyle>
          <a:p>
            <a:pPr algn="l"/>
            <a:r>
              <a:rPr lang="en-AU" sz="800" b="0" i="0" dirty="0">
                <a:solidFill>
                  <a:srgbClr val="222222"/>
                </a:solidFill>
                <a:effectLst/>
                <a:latin typeface="Arial" panose="020B0604020202020204" pitchFamily="34" charset="0"/>
              </a:rPr>
              <a:t>SCAN FOR EVENT DETAILS</a:t>
            </a:r>
          </a:p>
          <a:p>
            <a:pPr algn="l"/>
            <a:r>
              <a:rPr lang="en-AU" sz="800" dirty="0">
                <a:solidFill>
                  <a:srgbClr val="222222"/>
                </a:solidFill>
                <a:latin typeface="Arial" panose="020B0604020202020204" pitchFamily="34" charset="0"/>
                <a:cs typeface="Arial" panose="020B0604020202020204" pitchFamily="34" charset="0"/>
              </a:rPr>
              <a:t>ALL EVENTS ARE FREE</a:t>
            </a:r>
            <a:endParaRPr lang="en-US" sz="800" dirty="0">
              <a:solidFill>
                <a:schemeClr val="tx1"/>
              </a:solidFill>
              <a:latin typeface="Arial" panose="020B0604020202020204" pitchFamily="34" charset="0"/>
              <a:cs typeface="Arial" panose="020B0604020202020204" pitchFamily="34" charset="0"/>
            </a:endParaRPr>
          </a:p>
        </p:txBody>
      </p:sp>
      <p:pic>
        <p:nvPicPr>
          <p:cNvPr id="7" name="Picture 6" descr="A black background with a black square&#10;&#10;Description automatically generated with medium confidence">
            <a:extLst>
              <a:ext uri="{FF2B5EF4-FFF2-40B4-BE49-F238E27FC236}">
                <a16:creationId xmlns:a16="http://schemas.microsoft.com/office/drawing/2014/main" id="{B203B445-C5D8-F3DA-7FF4-68D81FF736E8}"/>
              </a:ext>
            </a:extLst>
          </p:cNvPr>
          <p:cNvPicPr>
            <a:picLocks noChangeAspect="1"/>
          </p:cNvPicPr>
          <p:nvPr/>
        </p:nvPicPr>
        <p:blipFill>
          <a:blip r:embed="rId4"/>
          <a:stretch>
            <a:fillRect/>
          </a:stretch>
        </p:blipFill>
        <p:spPr>
          <a:xfrm>
            <a:off x="4027150" y="104954"/>
            <a:ext cx="636972" cy="636972"/>
          </a:xfrm>
          <a:prstGeom prst="rect">
            <a:avLst/>
          </a:prstGeom>
          <a:ln w="3175">
            <a:solidFill>
              <a:schemeClr val="tx1"/>
            </a:solidFill>
          </a:ln>
        </p:spPr>
      </p:pic>
      <p:graphicFrame>
        <p:nvGraphicFramePr>
          <p:cNvPr id="11" name="Table 5">
            <a:extLst>
              <a:ext uri="{FF2B5EF4-FFF2-40B4-BE49-F238E27FC236}">
                <a16:creationId xmlns:a16="http://schemas.microsoft.com/office/drawing/2014/main" id="{AEA8AD1B-910C-52EF-6BA6-C26D7EE9E82F}"/>
              </a:ext>
            </a:extLst>
          </p:cNvPr>
          <p:cNvGraphicFramePr>
            <a:graphicFrameLocks noGrp="1"/>
          </p:cNvGraphicFramePr>
          <p:nvPr>
            <p:ph sz="quarter" idx="14"/>
            <p:extLst>
              <p:ext uri="{D42A27DB-BD31-4B8C-83A1-F6EECF244321}">
                <p14:modId xmlns:p14="http://schemas.microsoft.com/office/powerpoint/2010/main" val="4100837668"/>
              </p:ext>
            </p:extLst>
          </p:nvPr>
        </p:nvGraphicFramePr>
        <p:xfrm>
          <a:off x="163999" y="780465"/>
          <a:ext cx="9585814" cy="6005254"/>
        </p:xfrm>
        <a:graphic>
          <a:graphicData uri="http://schemas.openxmlformats.org/drawingml/2006/table">
            <a:tbl>
              <a:tblPr firstRow="1" bandRow="1">
                <a:tableStyleId>{7E9639D4-E3E2-4D34-9284-5A2195B3D0D7}</a:tableStyleId>
              </a:tblPr>
              <a:tblGrid>
                <a:gridCol w="1369402">
                  <a:extLst>
                    <a:ext uri="{9D8B030D-6E8A-4147-A177-3AD203B41FA5}">
                      <a16:colId xmlns:a16="http://schemas.microsoft.com/office/drawing/2014/main" val="3425361480"/>
                    </a:ext>
                  </a:extLst>
                </a:gridCol>
                <a:gridCol w="1369402">
                  <a:extLst>
                    <a:ext uri="{9D8B030D-6E8A-4147-A177-3AD203B41FA5}">
                      <a16:colId xmlns:a16="http://schemas.microsoft.com/office/drawing/2014/main" val="3068086064"/>
                    </a:ext>
                  </a:extLst>
                </a:gridCol>
                <a:gridCol w="1369402">
                  <a:extLst>
                    <a:ext uri="{9D8B030D-6E8A-4147-A177-3AD203B41FA5}">
                      <a16:colId xmlns:a16="http://schemas.microsoft.com/office/drawing/2014/main" val="2899639173"/>
                    </a:ext>
                  </a:extLst>
                </a:gridCol>
                <a:gridCol w="1369402">
                  <a:extLst>
                    <a:ext uri="{9D8B030D-6E8A-4147-A177-3AD203B41FA5}">
                      <a16:colId xmlns:a16="http://schemas.microsoft.com/office/drawing/2014/main" val="388547102"/>
                    </a:ext>
                  </a:extLst>
                </a:gridCol>
                <a:gridCol w="1369402">
                  <a:extLst>
                    <a:ext uri="{9D8B030D-6E8A-4147-A177-3AD203B41FA5}">
                      <a16:colId xmlns:a16="http://schemas.microsoft.com/office/drawing/2014/main" val="3864847048"/>
                    </a:ext>
                  </a:extLst>
                </a:gridCol>
                <a:gridCol w="1369402">
                  <a:extLst>
                    <a:ext uri="{9D8B030D-6E8A-4147-A177-3AD203B41FA5}">
                      <a16:colId xmlns:a16="http://schemas.microsoft.com/office/drawing/2014/main" val="3695639920"/>
                    </a:ext>
                  </a:extLst>
                </a:gridCol>
                <a:gridCol w="1369402">
                  <a:extLst>
                    <a:ext uri="{9D8B030D-6E8A-4147-A177-3AD203B41FA5}">
                      <a16:colId xmlns:a16="http://schemas.microsoft.com/office/drawing/2014/main" val="2034870770"/>
                    </a:ext>
                  </a:extLst>
                </a:gridCol>
              </a:tblGrid>
              <a:tr h="185745">
                <a:tc>
                  <a:txBody>
                    <a:bodyPr/>
                    <a:lstStyle/>
                    <a:p>
                      <a:pPr algn="ctr"/>
                      <a:r>
                        <a:rPr lang="en-US" sz="900" dirty="0">
                          <a:solidFill>
                            <a:schemeClr val="tx1"/>
                          </a:solidFill>
                          <a:latin typeface="Arial"/>
                          <a:cs typeface="Arial"/>
                        </a:rPr>
                        <a:t>SUNDAY</a:t>
                      </a:r>
                    </a:p>
                  </a:txBody>
                  <a:tcPr marL="74295" marR="74295" marT="37148" marB="37148" anchor="ctr">
                    <a:lnL w="6350" cap="flat" cmpd="sng" algn="ctr">
                      <a:noFill/>
                      <a:prstDash val="solid"/>
                      <a:miter lim="800000"/>
                    </a:lnL>
                    <a:lnR>
                      <a:noFill/>
                    </a:lnR>
                    <a:lnT w="6350" cap="flat" cmpd="sng" algn="ctr">
                      <a:noFill/>
                      <a:prstDash val="solid"/>
                      <a:miter lim="800000"/>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lang="en-US" sz="900" dirty="0">
                          <a:solidFill>
                            <a:schemeClr val="tx1"/>
                          </a:solidFill>
                          <a:latin typeface="Arial"/>
                          <a:cs typeface="Arial"/>
                        </a:rPr>
                        <a:t>MONDAY</a:t>
                      </a:r>
                    </a:p>
                  </a:txBody>
                  <a:tcPr marL="74295" marR="74295" marT="37148" marB="37148" anchor="ctr">
                    <a:lnL>
                      <a:noFill/>
                    </a:lnL>
                    <a:lnR>
                      <a:noFill/>
                    </a:lnR>
                    <a:lnT w="6350" cap="flat" cmpd="sng" algn="ctr">
                      <a:noFill/>
                      <a:prstDash val="solid"/>
                      <a:miter lim="800000"/>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lang="en-US" sz="900" dirty="0">
                          <a:solidFill>
                            <a:schemeClr val="tx1"/>
                          </a:solidFill>
                          <a:latin typeface="Arial"/>
                          <a:cs typeface="Arial"/>
                        </a:rPr>
                        <a:t>TUESDAY</a:t>
                      </a:r>
                    </a:p>
                  </a:txBody>
                  <a:tcPr marL="74295" marR="74295" marT="37148" marB="37148" anchor="ctr">
                    <a:lnL>
                      <a:noFill/>
                    </a:lnL>
                    <a:lnR>
                      <a:noFill/>
                    </a:lnR>
                    <a:lnT w="6350" cap="flat" cmpd="sng" algn="ctr">
                      <a:noFill/>
                      <a:prstDash val="solid"/>
                      <a:miter lim="800000"/>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lang="en-US" sz="900" dirty="0">
                          <a:solidFill>
                            <a:schemeClr val="tx1"/>
                          </a:solidFill>
                          <a:latin typeface="Arial"/>
                          <a:cs typeface="Arial"/>
                        </a:rPr>
                        <a:t>WEDNESDAY</a:t>
                      </a:r>
                    </a:p>
                  </a:txBody>
                  <a:tcPr marL="74295" marR="74295" marT="37148" marB="37148" anchor="ctr">
                    <a:lnL>
                      <a:noFill/>
                    </a:lnL>
                    <a:lnR>
                      <a:noFill/>
                    </a:lnR>
                    <a:lnT w="6350" cap="flat" cmpd="sng" algn="ctr">
                      <a:noFill/>
                      <a:prstDash val="solid"/>
                      <a:miter lim="800000"/>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lang="en-US" sz="900" dirty="0">
                          <a:solidFill>
                            <a:schemeClr val="tx1"/>
                          </a:solidFill>
                          <a:latin typeface="Arial"/>
                          <a:cs typeface="Arial"/>
                        </a:rPr>
                        <a:t>THURSDAY</a:t>
                      </a:r>
                    </a:p>
                  </a:txBody>
                  <a:tcPr marL="74295" marR="74295" marT="37148" marB="37148" anchor="ctr">
                    <a:lnL>
                      <a:noFill/>
                    </a:lnL>
                    <a:lnR>
                      <a:noFill/>
                    </a:lnR>
                    <a:lnT w="6350" cap="flat" cmpd="sng" algn="ctr">
                      <a:noFill/>
                      <a:prstDash val="solid"/>
                      <a:miter lim="800000"/>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lang="en-US" sz="900" dirty="0">
                          <a:solidFill>
                            <a:schemeClr val="tx1"/>
                          </a:solidFill>
                          <a:latin typeface="Arial"/>
                          <a:cs typeface="Arial"/>
                        </a:rPr>
                        <a:t>FRIDAY</a:t>
                      </a:r>
                    </a:p>
                  </a:txBody>
                  <a:tcPr marL="74295" marR="74295" marT="37148" marB="37148" anchor="ctr">
                    <a:lnL>
                      <a:noFill/>
                    </a:lnL>
                    <a:lnR>
                      <a:noFill/>
                    </a:lnR>
                    <a:lnT w="6350" cap="flat" cmpd="sng" algn="ctr">
                      <a:noFill/>
                      <a:prstDash val="solid"/>
                      <a:miter lim="800000"/>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lang="en-US" sz="900" dirty="0">
                          <a:solidFill>
                            <a:schemeClr val="tx1"/>
                          </a:solidFill>
                          <a:latin typeface="Arial"/>
                          <a:cs typeface="Arial"/>
                        </a:rPr>
                        <a:t>SATURDAY</a:t>
                      </a:r>
                    </a:p>
                  </a:txBody>
                  <a:tcPr marL="74295" marR="74295" marT="37148" marB="37148" anchor="ctr">
                    <a:lnL>
                      <a:noFill/>
                    </a:lnL>
                    <a:lnR w="6350" cap="flat" cmpd="sng" algn="ctr">
                      <a:noFill/>
                      <a:prstDash val="solid"/>
                      <a:miter lim="800000"/>
                    </a:lnR>
                    <a:lnT w="6350" cap="flat" cmpd="sng" algn="ctr">
                      <a:noFill/>
                      <a:prstDash val="solid"/>
                      <a:miter lim="800000"/>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2091591763"/>
                  </a:ext>
                </a:extLst>
              </a:tr>
              <a:tr h="84170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200" b="0" i="0" u="none" strike="noStrike" kern="1200" baseline="8000" dirty="0">
                        <a:solidFill>
                          <a:schemeClr val="tx1"/>
                        </a:solidFill>
                        <a:effectLst/>
                        <a:latin typeface="Arial" panose="020B0604020202020204" pitchFamily="34" charset="0"/>
                        <a:ea typeface="+mn-ea"/>
                        <a:cs typeface="Arial" panose="020B0604020202020204" pitchFamily="34" charset="0"/>
                      </a:endParaRPr>
                    </a:p>
                  </a:txBody>
                  <a:tcPr marL="74295" marR="74295" marT="37148" marB="37148">
                    <a:lnL w="6350" cap="flat" cmpd="sng" algn="ctr">
                      <a:noFill/>
                      <a:prstDash val="solid"/>
                      <a:miter lim="800000"/>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B4C7E7"/>
                    </a:solidFill>
                  </a:tcPr>
                </a:tc>
                <a:tc>
                  <a:txBody>
                    <a:bodyPr/>
                    <a:lstStyle/>
                    <a:p>
                      <a:pPr marL="0" algn="l" defTabSz="914400" rtl="0" eaLnBrk="1" fontAlgn="b" latinLnBrk="0" hangingPunct="1"/>
                      <a:endParaRPr lang="en-US" sz="1200" b="0" i="0" u="none" strike="noStrike" kern="1200" baseline="8000" dirty="0">
                        <a:solidFill>
                          <a:schemeClr val="tx1"/>
                        </a:solidFill>
                        <a:effectLst/>
                        <a:latin typeface="Arial"/>
                        <a:ea typeface="+mn-ea"/>
                        <a:cs typeface="Arial"/>
                      </a:endParaRPr>
                    </a:p>
                  </a:txBody>
                  <a:tcPr marL="74295" marR="74295" marT="37148" marB="37148">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B4C7E7"/>
                    </a:solidFill>
                  </a:tcPr>
                </a:tc>
                <a:tc>
                  <a:txBody>
                    <a:bodyPr/>
                    <a:lstStyle/>
                    <a:p>
                      <a:pPr marL="0" algn="l" defTabSz="914400" rtl="0" eaLnBrk="1" fontAlgn="b" latinLnBrk="0" hangingPunct="1"/>
                      <a:endParaRPr lang="en-US" sz="1200" b="0" i="0" u="none" strike="noStrike" kern="1200" baseline="8000" dirty="0">
                        <a:solidFill>
                          <a:schemeClr val="tx1"/>
                        </a:solidFill>
                        <a:effectLst/>
                        <a:latin typeface="Arial" panose="020B0604020202020204" pitchFamily="34" charset="0"/>
                        <a:ea typeface="+mn-ea"/>
                        <a:cs typeface="Arial" panose="020B0604020202020204" pitchFamily="34" charset="0"/>
                      </a:endParaRPr>
                    </a:p>
                  </a:txBody>
                  <a:tcPr marL="74295" marR="74295" marT="37148" marB="37148">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B4C7E7"/>
                    </a:solidFill>
                  </a:tcPr>
                </a:tc>
                <a:tc>
                  <a:txBody>
                    <a:bodyPr/>
                    <a:lstStyle/>
                    <a:p>
                      <a:pPr marL="0" algn="l" defTabSz="914400" rtl="0" eaLnBrk="1" fontAlgn="b" latinLnBrk="0" hangingPunct="1"/>
                      <a:endParaRPr lang="en-US" sz="1200" b="0" i="0" u="none" strike="noStrike" kern="1200" baseline="8000" dirty="0">
                        <a:solidFill>
                          <a:schemeClr val="tx1"/>
                        </a:solidFill>
                        <a:effectLst/>
                        <a:latin typeface="Arial" panose="020B0604020202020204" pitchFamily="34" charset="0"/>
                        <a:ea typeface="+mn-ea"/>
                        <a:cs typeface="Arial" panose="020B0604020202020204" pitchFamily="34" charset="0"/>
                      </a:endParaRPr>
                    </a:p>
                  </a:txBody>
                  <a:tcPr marL="74295" marR="74295" marT="37148" marB="37148">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rgbClr val="B4C7E7"/>
                    </a:solidFill>
                  </a:tcPr>
                </a:tc>
                <a:tc>
                  <a:txBody>
                    <a:bodyPr/>
                    <a:lstStyle/>
                    <a:p>
                      <a:pPr marL="0" algn="l" defTabSz="914400" rtl="0" eaLnBrk="1" fontAlgn="b" latinLnBrk="0" hangingPunct="1"/>
                      <a:r>
                        <a:rPr lang="en-US" sz="1200" b="0" i="0" u="none" strike="noStrike" kern="1200" baseline="8000" noProof="0" dirty="0">
                          <a:solidFill>
                            <a:schemeClr val="tx1"/>
                          </a:solidFill>
                          <a:effectLst/>
                          <a:latin typeface="Arial" panose="020B0604020202020204" pitchFamily="34" charset="0"/>
                          <a:ea typeface="+mn-ea"/>
                          <a:cs typeface="Arial" panose="020B0604020202020204" pitchFamily="34" charset="0"/>
                        </a:rPr>
                        <a:t>1</a:t>
                      </a:r>
                    </a:p>
                    <a:p>
                      <a:pPr marL="0" marR="0" lvl="0" indent="0" algn="l">
                        <a:lnSpc>
                          <a:spcPct val="100000"/>
                        </a:lnSpc>
                        <a:spcBef>
                          <a:spcPts val="0"/>
                        </a:spcBef>
                        <a:spcAft>
                          <a:spcPts val="0"/>
                        </a:spcAft>
                        <a:buNone/>
                      </a:pPr>
                      <a:r>
                        <a:rPr lang="en-US" sz="700" b="1" i="0" u="sng" strike="noStrike" kern="1200" spc="0" baseline="0" noProof="0" dirty="0">
                          <a:ln>
                            <a:noFill/>
                          </a:ln>
                          <a:solidFill>
                            <a:srgbClr val="000000"/>
                          </a:solidFill>
                          <a:effectLst/>
                          <a:uFill>
                            <a:solidFill>
                              <a:schemeClr val="bg1"/>
                            </a:solidFill>
                          </a:uFill>
                          <a:latin typeface="Arial"/>
                          <a:ea typeface="+mn-ea"/>
                          <a:cs typeface="Arial"/>
                          <a:hlinkClick r:id="rId5">
                            <a:extLst>
                              <a:ext uri="{A12FA001-AC4F-418D-AE19-62706E023703}">
                                <ahyp:hlinkClr xmlns:ahyp="http://schemas.microsoft.com/office/drawing/2018/hyperlinkcolor" val="tx"/>
                              </a:ext>
                            </a:extLst>
                          </a:hlinkClick>
                        </a:rPr>
                        <a:t>Statewide Mental Health Services weekly grand rounds</a:t>
                      </a:r>
                      <a:r>
                        <a:rPr lang="en-US" sz="700" b="1" i="0" u="sng" strike="noStrike" kern="1200" spc="0" baseline="0" noProof="0" dirty="0">
                          <a:ln>
                            <a:noFill/>
                          </a:ln>
                          <a:solidFill>
                            <a:srgbClr val="000000"/>
                          </a:solidFill>
                          <a:effectLst/>
                          <a:uFill>
                            <a:solidFill>
                              <a:schemeClr val="bg1"/>
                            </a:solidFill>
                          </a:uFill>
                          <a:latin typeface="Arial"/>
                          <a:ea typeface="+mn-ea"/>
                          <a:cs typeface="Arial"/>
                        </a:rPr>
                        <a:t> </a:t>
                      </a:r>
                      <a:br>
                        <a:rPr lang="en-US" sz="700" b="0" i="0" u="none" strike="noStrike" kern="1200" spc="0" baseline="0" noProof="0" dirty="0">
                          <a:ln>
                            <a:noFill/>
                          </a:ln>
                          <a:solidFill>
                            <a:srgbClr val="000000"/>
                          </a:solidFill>
                          <a:effectLst/>
                          <a:latin typeface="Arial"/>
                          <a:ea typeface="+mn-ea"/>
                          <a:cs typeface="Arial"/>
                        </a:rPr>
                      </a:br>
                      <a:r>
                        <a:rPr lang="en-US" sz="700" b="0" i="0" u="none" strike="noStrike" kern="1200" spc="0" baseline="0" noProof="0" dirty="0">
                          <a:ln>
                            <a:noFill/>
                          </a:ln>
                          <a:solidFill>
                            <a:srgbClr val="000000"/>
                          </a:solidFill>
                          <a:effectLst/>
                          <a:latin typeface="Arial"/>
                          <a:ea typeface="+mn-ea"/>
                          <a:cs typeface="Arial"/>
                        </a:rPr>
                        <a:t>1-2pm </a:t>
                      </a:r>
                    </a:p>
                    <a:p>
                      <a:pPr marL="0" marR="0" lvl="0" indent="0" algn="l">
                        <a:lnSpc>
                          <a:spcPct val="100000"/>
                        </a:lnSpc>
                        <a:spcBef>
                          <a:spcPts val="0"/>
                        </a:spcBef>
                        <a:spcAft>
                          <a:spcPts val="0"/>
                        </a:spcAft>
                        <a:buNone/>
                      </a:pPr>
                      <a:r>
                        <a:rPr lang="en-US" sz="700" b="1" i="0" u="none" strike="noStrike" kern="1200" spc="0" baseline="0" noProof="0" dirty="0">
                          <a:ln>
                            <a:noFill/>
                          </a:ln>
                          <a:solidFill>
                            <a:srgbClr val="000000"/>
                          </a:solidFill>
                          <a:effectLst/>
                          <a:latin typeface="Arial"/>
                          <a:ea typeface="+mn-ea"/>
                          <a:cs typeface="Arial"/>
                        </a:rPr>
                        <a:t>WEBINAR</a:t>
                      </a:r>
                    </a:p>
                    <a:p>
                      <a:pPr marL="0" marR="0" lvl="0" indent="0" algn="l" defTabSz="914400">
                        <a:buNone/>
                      </a:pPr>
                      <a:r>
                        <a:rPr lang="en-US" sz="700" b="1" i="0" u="none" strike="noStrike" kern="1200" spc="0" baseline="0" noProof="0" dirty="0">
                          <a:ln>
                            <a:noFill/>
                          </a:ln>
                          <a:solidFill>
                            <a:srgbClr val="FFFFFF"/>
                          </a:solidFill>
                          <a:effectLst/>
                          <a:highlight>
                            <a:srgbClr val="57068C"/>
                          </a:highlight>
                          <a:latin typeface="Arial"/>
                          <a:cs typeface="Arial"/>
                        </a:rPr>
                        <a:t>Multidisciplinary</a:t>
                      </a:r>
                      <a:endParaRPr lang="en-US" sz="700" b="1" i="0" u="none" strike="noStrike" kern="1200" spc="0" baseline="0" dirty="0">
                        <a:ln>
                          <a:noFill/>
                        </a:ln>
                        <a:solidFill>
                          <a:srgbClr val="FFFFFF"/>
                        </a:solidFill>
                        <a:effectLst/>
                        <a:highlight>
                          <a:srgbClr val="57068C"/>
                        </a:highlight>
                        <a:latin typeface="Arial"/>
                        <a:cs typeface="Arial"/>
                      </a:endParaRPr>
                    </a:p>
                    <a:p>
                      <a:pPr marL="0" algn="l" defTabSz="914400" rtl="0" eaLnBrk="1" fontAlgn="b" latinLnBrk="0" hangingPunct="1"/>
                      <a:endParaRPr lang="en-US" sz="1200" b="0" i="0" u="none" strike="noStrike" kern="1200" baseline="8000" noProof="0" dirty="0">
                        <a:solidFill>
                          <a:schemeClr val="tx1"/>
                        </a:solidFill>
                        <a:effectLst/>
                        <a:latin typeface="Arial" panose="020B0604020202020204" pitchFamily="34" charset="0"/>
                        <a:ea typeface="+mn-ea"/>
                        <a:cs typeface="Arial" panose="020B0604020202020204" pitchFamily="34" charset="0"/>
                      </a:endParaRPr>
                    </a:p>
                  </a:txBody>
                  <a:tcPr marL="74295" marR="74295" marT="37148" marB="37148">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fontAlgn="b" latinLnBrk="0" hangingPunct="1"/>
                      <a:r>
                        <a:rPr lang="en-US" sz="1200" b="0" i="0" u="none" strike="noStrike" kern="1200" baseline="8000" dirty="0">
                          <a:solidFill>
                            <a:schemeClr val="tx1"/>
                          </a:solidFill>
                          <a:effectLst/>
                          <a:latin typeface="Arial"/>
                          <a:ea typeface="+mn-ea"/>
                          <a:cs typeface="Arial"/>
                        </a:rPr>
                        <a:t>2</a:t>
                      </a:r>
                    </a:p>
                  </a:txBody>
                  <a:tcPr marL="74295" marR="74295" marT="37148" marB="37148">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fontAlgn="b" latinLnBrk="0" hangingPunct="1"/>
                      <a:r>
                        <a:rPr lang="en-US" sz="1200" b="0" i="0" u="none" strike="noStrike" kern="1200" baseline="8000" dirty="0">
                          <a:solidFill>
                            <a:schemeClr val="tx1"/>
                          </a:solidFill>
                          <a:effectLst/>
                          <a:latin typeface="Arial"/>
                          <a:ea typeface="+mn-ea"/>
                          <a:cs typeface="Arial"/>
                        </a:rPr>
                        <a:t>3</a:t>
                      </a:r>
                    </a:p>
                  </a:txBody>
                  <a:tcPr marL="74295" marR="74295" marT="37148" marB="37148">
                    <a:lnL>
                      <a:noFill/>
                    </a:lnL>
                    <a:lnR w="6350" cap="flat" cmpd="sng" algn="ctr">
                      <a:noFill/>
                      <a:prstDash val="solid"/>
                      <a:miter lim="800000"/>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77525503"/>
                  </a:ext>
                </a:extLst>
              </a:tr>
              <a:tr h="841705">
                <a:tc>
                  <a:txBody>
                    <a:bodyPr/>
                    <a:lstStyle/>
                    <a:p>
                      <a:pPr marL="0" algn="l" defTabSz="914400" rtl="0" eaLnBrk="1" fontAlgn="b" latinLnBrk="0" hangingPunct="1"/>
                      <a:r>
                        <a:rPr lang="en-US" sz="1200" b="0" i="0" u="none" strike="noStrike" kern="1200" baseline="8000" dirty="0">
                          <a:solidFill>
                            <a:schemeClr val="tx1"/>
                          </a:solidFill>
                          <a:effectLst/>
                          <a:latin typeface="Arial"/>
                          <a:ea typeface="+mn-ea"/>
                          <a:cs typeface="Arial"/>
                        </a:rPr>
                        <a:t>4</a:t>
                      </a:r>
                    </a:p>
                  </a:txBody>
                  <a:tcPr marL="74295" marR="74295" marT="37148" marB="37148">
                    <a:lnL w="6350" cap="flat" cmpd="sng" algn="ctr">
                      <a:noFill/>
                      <a:prstDash val="solid"/>
                      <a:miter lim="800000"/>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fontAlgn="b" latinLnBrk="0" hangingPunct="1"/>
                      <a:r>
                        <a:rPr lang="en-US" sz="1200" b="0" i="0" u="none" strike="noStrike" kern="1200" baseline="8000" dirty="0">
                          <a:solidFill>
                            <a:schemeClr val="tx1"/>
                          </a:solidFill>
                          <a:effectLst/>
                          <a:latin typeface="Arial"/>
                          <a:ea typeface="+mn-ea"/>
                          <a:cs typeface="Arial"/>
                        </a:rPr>
                        <a:t>5</a:t>
                      </a:r>
                    </a:p>
                  </a:txBody>
                  <a:tcPr marL="74295" marR="74295" marT="37148" marB="37148">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fontAlgn="b" latinLnBrk="0" hangingPunct="1"/>
                      <a:r>
                        <a:rPr lang="en-US" sz="1200" b="0" i="0" u="none" strike="noStrike" kern="1200" baseline="8000" dirty="0">
                          <a:solidFill>
                            <a:schemeClr val="tx1"/>
                          </a:solidFill>
                          <a:effectLst/>
                          <a:latin typeface="Arial"/>
                          <a:ea typeface="+mn-ea"/>
                          <a:cs typeface="Arial"/>
                        </a:rPr>
                        <a:t>6</a:t>
                      </a:r>
                    </a:p>
                    <a:p>
                      <a:pPr marL="0" algn="l" defTabSz="914400" rtl="0" eaLnBrk="1" fontAlgn="b" latinLnBrk="0" hangingPunct="1"/>
                      <a:endParaRPr lang="en-US" sz="1200" b="0" i="0" u="none" strike="noStrike" kern="1200" baseline="8000" dirty="0">
                        <a:solidFill>
                          <a:schemeClr val="tx1"/>
                        </a:solidFill>
                        <a:effectLst/>
                        <a:latin typeface="Arial" panose="020B0604020202020204" pitchFamily="34" charset="0"/>
                        <a:ea typeface="+mn-ea"/>
                        <a:cs typeface="Arial" panose="020B0604020202020204" pitchFamily="34" charset="0"/>
                      </a:endParaRPr>
                    </a:p>
                  </a:txBody>
                  <a:tcPr marL="74295" marR="74295" marT="37148" marB="37148">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fontAlgn="b" latinLnBrk="0" hangingPunct="1"/>
                      <a:r>
                        <a:rPr lang="en-US" sz="1200" b="0" i="0" u="none" strike="noStrike" kern="1200" baseline="8000" dirty="0">
                          <a:solidFill>
                            <a:schemeClr val="tx1"/>
                          </a:solidFill>
                          <a:effectLst/>
                          <a:latin typeface="Arial"/>
                          <a:ea typeface="+mn-ea"/>
                          <a:cs typeface="Arial"/>
                        </a:rPr>
                        <a:t>7</a:t>
                      </a:r>
                    </a:p>
                    <a:p>
                      <a:pPr marL="0" lvl="0" algn="l">
                        <a:buNone/>
                      </a:pPr>
                      <a:r>
                        <a:rPr lang="en-US" sz="700" b="1" i="0" u="sng" strike="noStrike" kern="1200" spc="0" baseline="0" noProof="0" dirty="0">
                          <a:ln>
                            <a:noFill/>
                          </a:ln>
                          <a:solidFill>
                            <a:schemeClr val="tx1"/>
                          </a:solidFill>
                          <a:effectLst/>
                          <a:uFill>
                            <a:solidFill>
                              <a:schemeClr val="bg1"/>
                            </a:solidFill>
                          </a:uFill>
                          <a:latin typeface="Arial"/>
                          <a:ea typeface="+mn-ea"/>
                          <a:cs typeface="Arial"/>
                          <a:hlinkClick r:id="rId6">
                            <a:extLst>
                              <a:ext uri="{A12FA001-AC4F-418D-AE19-62706E023703}">
                                <ahyp:hlinkClr xmlns:ahyp="http://schemas.microsoft.com/office/drawing/2018/hyperlinkcolor" val="tx"/>
                              </a:ext>
                            </a:extLst>
                          </a:hlinkClick>
                        </a:rPr>
                        <a:t>Cardiology at the interface of primary and secondary care</a:t>
                      </a:r>
                      <a:r>
                        <a:rPr lang="en-US" sz="700" b="1" i="0" u="sng" strike="noStrike" kern="1200" spc="0" baseline="0" noProof="0" dirty="0">
                          <a:ln>
                            <a:noFill/>
                          </a:ln>
                          <a:solidFill>
                            <a:schemeClr val="tx1"/>
                          </a:solidFill>
                          <a:effectLst/>
                          <a:uFill>
                            <a:solidFill>
                              <a:schemeClr val="bg1"/>
                            </a:solidFill>
                          </a:uFill>
                          <a:latin typeface="Arial"/>
                          <a:ea typeface="+mn-ea"/>
                          <a:cs typeface="Arial"/>
                        </a:rPr>
                        <a:t> – session two </a:t>
                      </a:r>
                      <a:br>
                        <a:rPr lang="en-US" sz="700" b="0" i="0" u="none" strike="noStrike" kern="1200" spc="0" baseline="0" noProof="0" dirty="0">
                          <a:ln>
                            <a:noFill/>
                          </a:ln>
                          <a:solidFill>
                            <a:srgbClr val="000000"/>
                          </a:solidFill>
                          <a:effectLst/>
                          <a:latin typeface="Arial"/>
                          <a:ea typeface="+mn-ea"/>
                          <a:cs typeface="Arial"/>
                        </a:rPr>
                      </a:br>
                      <a:r>
                        <a:rPr lang="en-US" sz="700" b="0" i="0" u="none" strike="noStrike" kern="1200" spc="0" baseline="0" noProof="0" dirty="0">
                          <a:ln>
                            <a:noFill/>
                          </a:ln>
                          <a:solidFill>
                            <a:srgbClr val="000000"/>
                          </a:solidFill>
                          <a:effectLst/>
                          <a:latin typeface="Arial"/>
                          <a:ea typeface="+mn-ea"/>
                          <a:cs typeface="Arial"/>
                        </a:rPr>
                        <a:t>6.30-8pm</a:t>
                      </a:r>
                    </a:p>
                    <a:p>
                      <a:pPr marL="0" lvl="0" algn="l">
                        <a:buNone/>
                      </a:pPr>
                      <a:r>
                        <a:rPr lang="en-US" sz="700" b="1" i="0" u="none" strike="noStrike" kern="1200" spc="0" baseline="0" noProof="0" dirty="0">
                          <a:ln>
                            <a:noFill/>
                          </a:ln>
                          <a:solidFill>
                            <a:srgbClr val="000000"/>
                          </a:solidFill>
                          <a:effectLst/>
                          <a:latin typeface="Arial"/>
                          <a:ea typeface="+mn-ea"/>
                          <a:cs typeface="Arial"/>
                        </a:rPr>
                        <a:t>WEBINAR</a:t>
                      </a:r>
                    </a:p>
                    <a:p>
                      <a:pPr marL="0" lvl="0" algn="l">
                        <a:buNone/>
                      </a:pPr>
                      <a:r>
                        <a:rPr lang="en-US" sz="700" b="1" i="0" u="none" strike="noStrike" kern="1200" spc="0" baseline="0" dirty="0">
                          <a:ln>
                            <a:noFill/>
                          </a:ln>
                          <a:solidFill>
                            <a:srgbClr val="FFFFFF"/>
                          </a:solidFill>
                          <a:effectLst/>
                          <a:highlight>
                            <a:srgbClr val="4B92DB"/>
                          </a:highlight>
                          <a:latin typeface="Arial"/>
                          <a:ea typeface="Times New Roman" panose="02020603050405020304" pitchFamily="18" charset="0"/>
                          <a:cs typeface="Arial"/>
                        </a:rPr>
                        <a:t>General Practitioners</a:t>
                      </a:r>
                      <a:endParaRPr lang="en-US" sz="700" b="0" i="0" u="none" strike="noStrike" dirty="0">
                        <a:effectLst/>
                        <a:highlight>
                          <a:srgbClr val="4B92DB"/>
                        </a:highlight>
                        <a:latin typeface="Arial" panose="020B0604020202020204" pitchFamily="34" charset="0"/>
                      </a:endParaRPr>
                    </a:p>
                    <a:p>
                      <a:pPr rtl="0" fontAlgn="base"/>
                      <a:endParaRPr lang="en-US" sz="1200" b="0" i="0" u="none" strike="noStrike" kern="1200" baseline="8000" dirty="0">
                        <a:solidFill>
                          <a:schemeClr val="tx1"/>
                        </a:solidFill>
                        <a:effectLst/>
                        <a:latin typeface="Arial" panose="020B0604020202020204" pitchFamily="34" charset="0"/>
                        <a:ea typeface="+mn-ea"/>
                        <a:cs typeface="Arial" panose="020B0604020202020204" pitchFamily="34" charset="0"/>
                      </a:endParaRPr>
                    </a:p>
                  </a:txBody>
                  <a:tcPr marL="74295" marR="74295" marT="37148" marB="37148">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fontAlgn="b" latinLnBrk="0" hangingPunct="1"/>
                      <a:r>
                        <a:rPr lang="en-US" sz="1200" b="0" i="0" u="none" strike="noStrike" kern="1200" baseline="8000" dirty="0">
                          <a:solidFill>
                            <a:schemeClr val="tx1"/>
                          </a:solidFill>
                          <a:effectLst/>
                          <a:latin typeface="Arial"/>
                          <a:ea typeface="+mn-ea"/>
                          <a:cs typeface="Arial"/>
                        </a:rPr>
                        <a:t>8</a:t>
                      </a:r>
                    </a:p>
                    <a:p>
                      <a:pPr marL="0" marR="0" lvl="0" indent="0" algn="l">
                        <a:lnSpc>
                          <a:spcPct val="100000"/>
                        </a:lnSpc>
                        <a:spcBef>
                          <a:spcPts val="0"/>
                        </a:spcBef>
                        <a:spcAft>
                          <a:spcPts val="0"/>
                        </a:spcAft>
                        <a:buNone/>
                      </a:pPr>
                      <a:r>
                        <a:rPr lang="en-US" sz="700" b="1" i="0" u="sng" strike="noStrike" kern="1200" spc="0" baseline="0" noProof="0" dirty="0">
                          <a:ln>
                            <a:noFill/>
                          </a:ln>
                          <a:solidFill>
                            <a:srgbClr val="000000"/>
                          </a:solidFill>
                          <a:effectLst/>
                          <a:uFill>
                            <a:solidFill>
                              <a:schemeClr val="bg1"/>
                            </a:solidFill>
                          </a:uFill>
                          <a:latin typeface="Arial"/>
                          <a:ea typeface="+mn-ea"/>
                          <a:cs typeface="Arial"/>
                          <a:hlinkClick r:id="rId5">
                            <a:extLst>
                              <a:ext uri="{A12FA001-AC4F-418D-AE19-62706E023703}">
                                <ahyp:hlinkClr xmlns:ahyp="http://schemas.microsoft.com/office/drawing/2018/hyperlinkcolor" val="tx"/>
                              </a:ext>
                            </a:extLst>
                          </a:hlinkClick>
                        </a:rPr>
                        <a:t>Statewide Mental Health Services weekly grand rounds</a:t>
                      </a:r>
                      <a:r>
                        <a:rPr lang="en-US" sz="700" b="1" i="0" u="sng" strike="noStrike" kern="1200" spc="0" baseline="0" noProof="0" dirty="0">
                          <a:ln>
                            <a:noFill/>
                          </a:ln>
                          <a:solidFill>
                            <a:srgbClr val="000000"/>
                          </a:solidFill>
                          <a:effectLst/>
                          <a:uFill>
                            <a:solidFill>
                              <a:schemeClr val="bg1"/>
                            </a:solidFill>
                          </a:uFill>
                          <a:latin typeface="Arial"/>
                          <a:ea typeface="+mn-ea"/>
                          <a:cs typeface="Arial"/>
                        </a:rPr>
                        <a:t> </a:t>
                      </a:r>
                      <a:br>
                        <a:rPr lang="en-US" sz="700" b="0" i="0" u="none" strike="noStrike" kern="1200" spc="0" baseline="0" noProof="0" dirty="0">
                          <a:ln>
                            <a:noFill/>
                          </a:ln>
                          <a:solidFill>
                            <a:srgbClr val="000000"/>
                          </a:solidFill>
                          <a:effectLst/>
                          <a:latin typeface="Arial"/>
                          <a:ea typeface="+mn-ea"/>
                          <a:cs typeface="Arial"/>
                        </a:rPr>
                      </a:br>
                      <a:r>
                        <a:rPr lang="en-US" sz="700" b="0" i="0" u="none" strike="noStrike" kern="1200" spc="0" baseline="0" noProof="0" dirty="0">
                          <a:ln>
                            <a:noFill/>
                          </a:ln>
                          <a:solidFill>
                            <a:srgbClr val="000000"/>
                          </a:solidFill>
                          <a:effectLst/>
                          <a:latin typeface="Arial"/>
                          <a:ea typeface="+mn-ea"/>
                          <a:cs typeface="Arial"/>
                        </a:rPr>
                        <a:t>1-2pm </a:t>
                      </a:r>
                    </a:p>
                    <a:p>
                      <a:pPr marL="0" marR="0" lvl="0" indent="0" algn="l">
                        <a:lnSpc>
                          <a:spcPct val="100000"/>
                        </a:lnSpc>
                        <a:spcBef>
                          <a:spcPts val="0"/>
                        </a:spcBef>
                        <a:spcAft>
                          <a:spcPts val="0"/>
                        </a:spcAft>
                        <a:buNone/>
                      </a:pPr>
                      <a:r>
                        <a:rPr lang="en-US" sz="700" b="1" i="0" u="none" strike="noStrike" kern="1200" spc="0" baseline="0" noProof="0" dirty="0">
                          <a:ln>
                            <a:noFill/>
                          </a:ln>
                          <a:solidFill>
                            <a:srgbClr val="000000"/>
                          </a:solidFill>
                          <a:effectLst/>
                          <a:latin typeface="Arial"/>
                          <a:ea typeface="+mn-ea"/>
                          <a:cs typeface="Arial"/>
                        </a:rPr>
                        <a:t>WEBINAR</a:t>
                      </a:r>
                    </a:p>
                    <a:p>
                      <a:pPr marL="0" marR="0" lvl="0" indent="0" algn="l" defTabSz="914400">
                        <a:buNone/>
                      </a:pPr>
                      <a:r>
                        <a:rPr lang="en-US" sz="700" b="1" i="0" u="none" strike="noStrike" kern="1200" spc="0" baseline="0" noProof="0" dirty="0">
                          <a:ln>
                            <a:noFill/>
                          </a:ln>
                          <a:solidFill>
                            <a:srgbClr val="FFFFFF"/>
                          </a:solidFill>
                          <a:effectLst/>
                          <a:highlight>
                            <a:srgbClr val="57068C"/>
                          </a:highlight>
                          <a:latin typeface="Arial"/>
                          <a:cs typeface="Arial"/>
                        </a:rPr>
                        <a:t>Multidisciplinary</a:t>
                      </a:r>
                      <a:endParaRPr lang="en-US" sz="700" b="1" i="0" u="none" strike="noStrike" kern="1200" spc="0" baseline="0" dirty="0">
                        <a:ln>
                          <a:noFill/>
                        </a:ln>
                        <a:solidFill>
                          <a:srgbClr val="FFFFFF"/>
                        </a:solidFill>
                        <a:effectLst/>
                        <a:highlight>
                          <a:srgbClr val="57068C"/>
                        </a:highlight>
                        <a:latin typeface="Arial"/>
                        <a:cs typeface="Arial"/>
                      </a:endParaRPr>
                    </a:p>
                    <a:p>
                      <a:pPr marL="0" algn="l" defTabSz="914400" rtl="0" eaLnBrk="1" fontAlgn="b" latinLnBrk="0" hangingPunct="1"/>
                      <a:endParaRPr lang="en-US" sz="1200" b="0" i="0" u="none" strike="noStrike" kern="1200" baseline="8000" dirty="0">
                        <a:solidFill>
                          <a:schemeClr val="tx1"/>
                        </a:solidFill>
                        <a:effectLst/>
                        <a:latin typeface="Arial" panose="020B0604020202020204" pitchFamily="34" charset="0"/>
                        <a:ea typeface="+mn-ea"/>
                        <a:cs typeface="Arial" panose="020B0604020202020204" pitchFamily="34" charset="0"/>
                      </a:endParaRPr>
                    </a:p>
                  </a:txBody>
                  <a:tcPr marL="74295" marR="74295" marT="37148" marB="37148">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fontAlgn="b" latinLnBrk="0" hangingPunct="1"/>
                      <a:r>
                        <a:rPr lang="en-US" sz="1200" b="0" i="0" u="none" strike="noStrike" kern="1200" baseline="8000" dirty="0">
                          <a:solidFill>
                            <a:schemeClr val="tx1"/>
                          </a:solidFill>
                          <a:effectLst/>
                          <a:latin typeface="Arial"/>
                          <a:ea typeface="+mn-ea"/>
                          <a:cs typeface="Arial"/>
                        </a:rPr>
                        <a:t>9</a:t>
                      </a:r>
                    </a:p>
                    <a:p>
                      <a:pPr marL="0" algn="l" defTabSz="914400" rtl="0" eaLnBrk="1" fontAlgn="b" latinLnBrk="0" hangingPunct="1"/>
                      <a:endParaRPr lang="en-US" sz="1200" b="0" i="0" u="none" strike="noStrike" kern="1200" baseline="8000" dirty="0">
                        <a:solidFill>
                          <a:schemeClr val="tx1"/>
                        </a:solidFill>
                        <a:effectLst/>
                        <a:latin typeface="Arial" panose="020B0604020202020204" pitchFamily="34" charset="0"/>
                        <a:ea typeface="+mn-ea"/>
                        <a:cs typeface="Arial" panose="020B0604020202020204" pitchFamily="34" charset="0"/>
                      </a:endParaRPr>
                    </a:p>
                  </a:txBody>
                  <a:tcPr marL="74295" marR="74295" marT="37148" marB="37148">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fontAlgn="b" latinLnBrk="0" hangingPunct="1"/>
                      <a:r>
                        <a:rPr lang="en-US" sz="1200" b="0" i="0" u="none" strike="noStrike" kern="1200" baseline="8000" dirty="0">
                          <a:solidFill>
                            <a:schemeClr val="tx1"/>
                          </a:solidFill>
                          <a:effectLst/>
                          <a:latin typeface="Arial"/>
                          <a:ea typeface="+mn-ea"/>
                          <a:cs typeface="Arial"/>
                        </a:rPr>
                        <a:t>10</a:t>
                      </a:r>
                    </a:p>
                    <a:p>
                      <a:pPr marL="0" lvl="0" algn="l">
                        <a:buNone/>
                      </a:pPr>
                      <a:r>
                        <a:rPr lang="en-US" sz="700" b="1" i="0" u="sng" strike="noStrike" kern="1200" spc="0" baseline="0" noProof="0" dirty="0">
                          <a:ln>
                            <a:noFill/>
                          </a:ln>
                          <a:solidFill>
                            <a:schemeClr val="tx1"/>
                          </a:solidFill>
                          <a:effectLst/>
                          <a:uFill>
                            <a:solidFill>
                              <a:schemeClr val="bg1"/>
                            </a:solidFill>
                          </a:uFill>
                          <a:latin typeface="Arial"/>
                          <a:ea typeface="+mn-ea"/>
                          <a:cs typeface="Arial"/>
                          <a:hlinkClick r:id="rId7">
                            <a:extLst>
                              <a:ext uri="{A12FA001-AC4F-418D-AE19-62706E023703}">
                                <ahyp:hlinkClr xmlns:ahyp="http://schemas.microsoft.com/office/drawing/2018/hyperlinkcolor" val="tx"/>
                              </a:ext>
                            </a:extLst>
                          </a:hlinkClick>
                        </a:rPr>
                        <a:t>ABC of CBT: Skills for GP’s</a:t>
                      </a:r>
                      <a:endParaRPr lang="en-US" sz="700" b="1" i="0" u="sng" strike="noStrike" kern="1200" spc="0" baseline="0" noProof="0" dirty="0">
                        <a:ln>
                          <a:noFill/>
                        </a:ln>
                        <a:solidFill>
                          <a:schemeClr val="tx1"/>
                        </a:solidFill>
                        <a:effectLst/>
                        <a:uFill>
                          <a:solidFill>
                            <a:schemeClr val="bg1"/>
                          </a:solidFill>
                        </a:uFill>
                        <a:latin typeface="Arial"/>
                        <a:ea typeface="+mn-ea"/>
                        <a:cs typeface="Arial"/>
                      </a:endParaRPr>
                    </a:p>
                    <a:p>
                      <a:pPr marL="0" lvl="0" algn="l">
                        <a:buNone/>
                      </a:pPr>
                      <a:r>
                        <a:rPr kumimoji="0" lang="en-GB" sz="700" b="0" i="0" u="none" strike="noStrike" kern="1200" cap="none" spc="0" normalizeH="0" baseline="0" noProof="0" dirty="0">
                          <a:ln>
                            <a:noFill/>
                          </a:ln>
                          <a:solidFill>
                            <a:prstClr val="black"/>
                          </a:solidFill>
                          <a:effectLst/>
                          <a:uLnTx/>
                          <a:uFillTx/>
                          <a:latin typeface="Arial"/>
                          <a:ea typeface="+mn-ea"/>
                          <a:cs typeface="Arial"/>
                        </a:rPr>
                        <a:t>(CPD accredited)</a:t>
                      </a:r>
                      <a:br>
                        <a:rPr lang="en-US" sz="700" b="0" i="0" u="none" strike="noStrike" kern="1200" spc="0" baseline="0" noProof="0" dirty="0">
                          <a:ln>
                            <a:noFill/>
                          </a:ln>
                          <a:solidFill>
                            <a:srgbClr val="000000"/>
                          </a:solidFill>
                          <a:effectLst/>
                          <a:latin typeface="Arial"/>
                          <a:ea typeface="+mn-ea"/>
                          <a:cs typeface="Arial"/>
                        </a:rPr>
                      </a:br>
                      <a:r>
                        <a:rPr lang="en-US" sz="700" b="0" i="0" u="none" strike="noStrike" kern="1200" spc="0" baseline="0" noProof="0" dirty="0">
                          <a:ln>
                            <a:noFill/>
                          </a:ln>
                          <a:solidFill>
                            <a:srgbClr val="000000"/>
                          </a:solidFill>
                          <a:effectLst/>
                          <a:latin typeface="Arial"/>
                          <a:ea typeface="+mn-ea"/>
                          <a:cs typeface="Arial"/>
                        </a:rPr>
                        <a:t>9am-5pm</a:t>
                      </a:r>
                    </a:p>
                    <a:p>
                      <a:pPr marL="0" lvl="0" algn="l">
                        <a:buNone/>
                      </a:pPr>
                      <a:r>
                        <a:rPr lang="en-US" sz="700" b="1" i="0" u="none" strike="noStrike" kern="1200" spc="0" baseline="0" noProof="0" dirty="0">
                          <a:ln>
                            <a:noFill/>
                          </a:ln>
                          <a:solidFill>
                            <a:srgbClr val="000000"/>
                          </a:solidFill>
                          <a:effectLst/>
                          <a:latin typeface="Arial"/>
                          <a:ea typeface="+mn-ea"/>
                          <a:cs typeface="Arial"/>
                        </a:rPr>
                        <a:t>WORKSHOP</a:t>
                      </a:r>
                    </a:p>
                    <a:p>
                      <a:pPr marL="0" lvl="0" algn="l">
                        <a:buNone/>
                      </a:pPr>
                      <a:r>
                        <a:rPr lang="en-US" sz="700" b="1" i="0" u="none" strike="noStrike" kern="1200" spc="0" baseline="0" noProof="0" dirty="0">
                          <a:ln>
                            <a:noFill/>
                          </a:ln>
                          <a:solidFill>
                            <a:srgbClr val="000000"/>
                          </a:solidFill>
                          <a:effectLst/>
                          <a:latin typeface="Arial"/>
                          <a:ea typeface="+mn-ea"/>
                          <a:cs typeface="Arial"/>
                        </a:rPr>
                        <a:t>HOBART</a:t>
                      </a:r>
                    </a:p>
                    <a:p>
                      <a:pPr marL="0" lvl="0" algn="l">
                        <a:buNone/>
                      </a:pPr>
                      <a:r>
                        <a:rPr lang="en-US" sz="700" b="1" i="0" u="none" strike="noStrike" kern="1200" spc="0" baseline="0" dirty="0">
                          <a:ln>
                            <a:noFill/>
                          </a:ln>
                          <a:solidFill>
                            <a:srgbClr val="FFFFFF"/>
                          </a:solidFill>
                          <a:effectLst/>
                          <a:highlight>
                            <a:srgbClr val="4B92DB"/>
                          </a:highlight>
                          <a:latin typeface="Arial"/>
                          <a:ea typeface="+mn-ea"/>
                          <a:cs typeface="Arial"/>
                        </a:rPr>
                        <a:t>General Practitioners</a:t>
                      </a:r>
                      <a:endParaRPr lang="en-US" sz="700" b="0" i="0" u="none" strike="noStrike" dirty="0">
                        <a:effectLst/>
                        <a:highlight>
                          <a:srgbClr val="4B92DB"/>
                        </a:highlight>
                        <a:latin typeface="Arial" panose="020B0604020202020204" pitchFamily="34" charset="0"/>
                      </a:endParaRPr>
                    </a:p>
                    <a:p>
                      <a:pPr marL="0" algn="l" defTabSz="914400" rtl="0" eaLnBrk="1" fontAlgn="b" latinLnBrk="0" hangingPunct="1"/>
                      <a:endParaRPr lang="en-US" sz="1200" b="0" i="0" u="none" strike="noStrike" kern="1200" baseline="8000" dirty="0">
                        <a:solidFill>
                          <a:schemeClr val="tx1"/>
                        </a:solidFill>
                        <a:effectLst/>
                        <a:latin typeface="Arial"/>
                        <a:ea typeface="+mn-ea"/>
                        <a:cs typeface="Arial"/>
                      </a:endParaRPr>
                    </a:p>
                  </a:txBody>
                  <a:tcPr marL="74295" marR="74295" marT="37148" marB="37148">
                    <a:lnL>
                      <a:noFill/>
                    </a:lnL>
                    <a:lnR w="6350" cap="flat" cmpd="sng" algn="ctr">
                      <a:noFill/>
                      <a:prstDash val="solid"/>
                      <a:miter lim="800000"/>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94126119"/>
                  </a:ext>
                </a:extLst>
              </a:tr>
              <a:tr h="1765404">
                <a:tc>
                  <a:txBody>
                    <a:bodyPr/>
                    <a:lstStyle/>
                    <a:p>
                      <a:pPr marL="0" algn="l" defTabSz="914400" rtl="0" eaLnBrk="1" fontAlgn="b" latinLnBrk="0" hangingPunct="1"/>
                      <a:r>
                        <a:rPr lang="en-US" sz="1200" b="0" i="0" u="none" strike="noStrike" kern="1200" baseline="8000" dirty="0">
                          <a:solidFill>
                            <a:schemeClr val="tx1"/>
                          </a:solidFill>
                          <a:effectLst/>
                          <a:latin typeface="Arial"/>
                          <a:ea typeface="+mn-ea"/>
                          <a:cs typeface="Arial"/>
                        </a:rPr>
                        <a:t>11</a:t>
                      </a:r>
                    </a:p>
                  </a:txBody>
                  <a:tcPr marL="74295" marR="74295" marT="37148" marB="37148">
                    <a:lnL w="6350" cap="flat" cmpd="sng" algn="ctr">
                      <a:noFill/>
                      <a:prstDash val="solid"/>
                      <a:miter lim="800000"/>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fontAlgn="b" latinLnBrk="0" hangingPunct="1"/>
                      <a:r>
                        <a:rPr lang="en-US" sz="1200" b="0" i="0" u="none" strike="noStrike" kern="1200" baseline="8000" dirty="0">
                          <a:solidFill>
                            <a:schemeClr val="tx1"/>
                          </a:solidFill>
                          <a:effectLst/>
                          <a:latin typeface="Arial"/>
                          <a:ea typeface="+mn-ea"/>
                          <a:cs typeface="Arial"/>
                        </a:rPr>
                        <a:t>12</a:t>
                      </a:r>
                    </a:p>
                  </a:txBody>
                  <a:tcPr marL="74295" marR="74295" marT="37148" marB="37148">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fontAlgn="b" latinLnBrk="0" hangingPunct="1"/>
                      <a:r>
                        <a:rPr lang="en-US" sz="1200" b="0" i="0" u="none" strike="noStrike" kern="1200" baseline="8000" dirty="0">
                          <a:solidFill>
                            <a:schemeClr val="tx1"/>
                          </a:solidFill>
                          <a:effectLst/>
                          <a:latin typeface="Arial"/>
                          <a:ea typeface="+mn-ea"/>
                          <a:cs typeface="Arial"/>
                        </a:rPr>
                        <a:t>13</a:t>
                      </a:r>
                    </a:p>
                    <a:p>
                      <a:pPr marL="0" marR="0" lvl="0" indent="0" algn="l" defTabSz="742950" rtl="0" eaLnBrk="1" fontAlgn="b" latinLnBrk="0" hangingPunct="1">
                        <a:lnSpc>
                          <a:spcPct val="100000"/>
                        </a:lnSpc>
                        <a:spcBef>
                          <a:spcPts val="0"/>
                        </a:spcBef>
                        <a:spcAft>
                          <a:spcPts val="0"/>
                        </a:spcAft>
                        <a:buClrTx/>
                        <a:buSzTx/>
                        <a:buFontTx/>
                        <a:buNone/>
                        <a:tabLst/>
                        <a:defRPr/>
                      </a:pPr>
                      <a:r>
                        <a:rPr kumimoji="0" lang="en-US" sz="700" b="1" i="0" u="sng" strike="noStrike" kern="1200" cap="none" spc="0" normalizeH="0" baseline="0" noProof="0" dirty="0">
                          <a:ln>
                            <a:noFill/>
                          </a:ln>
                          <a:solidFill>
                            <a:schemeClr val="tx1"/>
                          </a:solidFill>
                          <a:effectLst/>
                          <a:uLnTx/>
                          <a:uFill>
                            <a:solidFill>
                              <a:prstClr val="white"/>
                            </a:solidFill>
                          </a:uFill>
                          <a:latin typeface="Arial"/>
                          <a:ea typeface="+mn-ea"/>
                          <a:cs typeface="Arial"/>
                          <a:hlinkClick r:id="rId8">
                            <a:extLst>
                              <a:ext uri="{A12FA001-AC4F-418D-AE19-62706E023703}">
                                <ahyp:hlinkClr xmlns:ahyp="http://schemas.microsoft.com/office/drawing/2018/hyperlinkcolor" val="tx"/>
                              </a:ext>
                            </a:extLst>
                          </a:hlinkClick>
                        </a:rPr>
                        <a:t>Mental health continuum of care – Clinical consultation  </a:t>
                      </a:r>
                      <a:br>
                        <a:rPr kumimoji="0" lang="en-US" sz="700" b="1" i="0" u="none" strike="noStrike" kern="1200" cap="none" spc="0" normalizeH="0" baseline="0" noProof="0" dirty="0">
                          <a:ln>
                            <a:noFill/>
                          </a:ln>
                          <a:solidFill>
                            <a:srgbClr val="000000"/>
                          </a:solidFill>
                          <a:effectLst/>
                          <a:uLnTx/>
                          <a:uFillTx/>
                          <a:latin typeface="Arial"/>
                          <a:ea typeface="+mn-ea"/>
                          <a:cs typeface="Arial"/>
                        </a:rPr>
                      </a:br>
                      <a:r>
                        <a:rPr kumimoji="0" lang="en-US" sz="700" b="0" i="0" u="none" strike="noStrike" kern="1200" cap="none" spc="0" normalizeH="0" baseline="0" noProof="0" dirty="0">
                          <a:ln>
                            <a:noFill/>
                          </a:ln>
                          <a:solidFill>
                            <a:srgbClr val="000000"/>
                          </a:solidFill>
                          <a:effectLst/>
                          <a:uLnTx/>
                          <a:uFillTx/>
                          <a:latin typeface="Arial"/>
                          <a:ea typeface="+mn-ea"/>
                          <a:cs typeface="Arial"/>
                        </a:rPr>
                        <a:t>6.30-7.30pm </a:t>
                      </a:r>
                    </a:p>
                    <a:p>
                      <a:pPr marL="0" marR="0" lvl="0" indent="0" algn="l" defTabSz="742950" rtl="0" eaLnBrk="1" fontAlgn="b"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Arial"/>
                          <a:ea typeface="+mn-ea"/>
                          <a:cs typeface="Arial"/>
                        </a:rPr>
                        <a:t>WEBINAR</a:t>
                      </a:r>
                      <a:endParaRPr kumimoji="0" lang="en-US" sz="7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742950" rtl="0" eaLnBrk="1" fontAlgn="b"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FFFFFF"/>
                          </a:solidFill>
                          <a:effectLst/>
                          <a:highlight>
                            <a:srgbClr val="57068C"/>
                          </a:highlight>
                          <a:uLnTx/>
                          <a:uFillTx/>
                          <a:latin typeface="Arial"/>
                          <a:ea typeface="Times New Roman" panose="02020603050405020304" pitchFamily="18" charset="0"/>
                          <a:cs typeface="Arial"/>
                        </a:rPr>
                        <a:t>Multidisciplinary</a:t>
                      </a:r>
                      <a:endParaRPr kumimoji="0" lang="en-US" sz="700" b="0" i="0" u="none" strike="noStrike" kern="1200" cap="none" spc="0" normalizeH="0" baseline="0" noProof="0" dirty="0">
                        <a:ln>
                          <a:noFill/>
                        </a:ln>
                        <a:solidFill>
                          <a:prstClr val="black"/>
                        </a:solidFill>
                        <a:effectLst/>
                        <a:uLnTx/>
                        <a:uFillTx/>
                        <a:latin typeface="Arial"/>
                        <a:ea typeface="+mn-ea"/>
                        <a:cs typeface="Arial"/>
                      </a:endParaRPr>
                    </a:p>
                    <a:p>
                      <a:pPr marL="0" algn="l" defTabSz="914400" rtl="0" eaLnBrk="1" fontAlgn="b" latinLnBrk="0" hangingPunct="1"/>
                      <a:endParaRPr lang="en-US" sz="1200" b="0" i="0" u="none" strike="noStrike" kern="1200" baseline="8000" dirty="0">
                        <a:solidFill>
                          <a:schemeClr val="tx1"/>
                        </a:solidFill>
                        <a:effectLst/>
                        <a:latin typeface="Arial"/>
                        <a:ea typeface="+mn-ea"/>
                        <a:cs typeface="Arial"/>
                      </a:endParaRPr>
                    </a:p>
                  </a:txBody>
                  <a:tcPr marL="74295" marR="74295" marT="37148" marB="37148">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fontAlgn="b" latinLnBrk="0" hangingPunct="1"/>
                      <a:r>
                        <a:rPr lang="en-US" sz="1200" b="0" i="0" u="none" strike="noStrike" kern="1200" baseline="8000" dirty="0">
                          <a:solidFill>
                            <a:schemeClr val="tx1"/>
                          </a:solidFill>
                          <a:effectLst/>
                          <a:latin typeface="Arial"/>
                          <a:ea typeface="+mn-ea"/>
                          <a:cs typeface="Arial"/>
                        </a:rPr>
                        <a:t>14</a:t>
                      </a:r>
                    </a:p>
                    <a:p>
                      <a:pPr marL="0" marR="0" indent="0" algn="l" rtl="0" eaLnBrk="1" fontAlgn="b" latinLnBrk="0" hangingPunct="1"/>
                      <a:r>
                        <a:rPr lang="en-US" sz="700" b="1" i="0" u="sng" strike="noStrike" kern="1200" baseline="0" dirty="0">
                          <a:solidFill>
                            <a:schemeClr val="tx1"/>
                          </a:solidFill>
                          <a:effectLst/>
                          <a:uFill>
                            <a:solidFill>
                              <a:schemeClr val="bg1"/>
                            </a:solidFill>
                          </a:uFill>
                          <a:latin typeface="Arial"/>
                          <a:cs typeface="Arial"/>
                          <a:hlinkClick r:id="rId9">
                            <a:extLst>
                              <a:ext uri="{A12FA001-AC4F-418D-AE19-62706E023703}">
                                <ahyp:hlinkClr xmlns:ahyp="http://schemas.microsoft.com/office/drawing/2018/hyperlinkcolor" val="tx"/>
                              </a:ext>
                            </a:extLst>
                          </a:hlinkClick>
                        </a:rPr>
                        <a:t>Networking breakfast</a:t>
                      </a:r>
                      <a:br>
                        <a:rPr lang="en-US" sz="700" b="0" i="0" u="none" strike="noStrike" kern="1200" baseline="0" dirty="0">
                          <a:solidFill>
                            <a:srgbClr val="000000"/>
                          </a:solidFill>
                          <a:effectLst/>
                          <a:latin typeface="Arial"/>
                          <a:cs typeface="Arial"/>
                        </a:rPr>
                      </a:br>
                      <a:r>
                        <a:rPr lang="en-US" sz="700" b="0" i="0" u="none" strike="noStrike" kern="1200" baseline="0" dirty="0">
                          <a:solidFill>
                            <a:srgbClr val="000000"/>
                          </a:solidFill>
                          <a:effectLst/>
                          <a:latin typeface="Arial"/>
                          <a:cs typeface="Arial"/>
                        </a:rPr>
                        <a:t>7.30-9am </a:t>
                      </a:r>
                      <a:endParaRPr lang="en-US" sz="700" b="0" i="0" u="none" strike="noStrike" dirty="0">
                        <a:effectLst/>
                        <a:latin typeface="Arial"/>
                        <a:cs typeface="Arial"/>
                      </a:endParaRPr>
                    </a:p>
                    <a:p>
                      <a:pPr marL="0" marR="0" indent="0" algn="l" rtl="0" eaLnBrk="1" fontAlgn="b" latinLnBrk="0" hangingPunct="1"/>
                      <a:r>
                        <a:rPr lang="en-US" sz="700" b="1" i="0" u="none" strike="noStrike" kern="1200" baseline="0" dirty="0">
                          <a:solidFill>
                            <a:srgbClr val="000000"/>
                          </a:solidFill>
                          <a:effectLst/>
                          <a:latin typeface="Arial"/>
                          <a:cs typeface="Arial"/>
                        </a:rPr>
                        <a:t>LAUNCESTON</a:t>
                      </a:r>
                      <a:endParaRPr lang="en-US" sz="700" b="0" i="0" u="none" strike="noStrike" dirty="0">
                        <a:effectLst/>
                        <a:latin typeface="Arial"/>
                        <a:cs typeface="Arial"/>
                      </a:endParaRPr>
                    </a:p>
                    <a:p>
                      <a:pPr marL="0" marR="0" indent="0" algn="l" rtl="0" eaLnBrk="1" fontAlgn="b" latinLnBrk="0" hangingPunct="1"/>
                      <a:r>
                        <a:rPr lang="en-US" sz="700" b="1" i="0" u="none" strike="noStrike" kern="1200" dirty="0">
                          <a:solidFill>
                            <a:srgbClr val="FFFFFF"/>
                          </a:solidFill>
                          <a:effectLst/>
                          <a:highlight>
                            <a:srgbClr val="7AB800"/>
                          </a:highlight>
                          <a:latin typeface="Arial"/>
                          <a:ea typeface="Times New Roman" panose="02020603050405020304" pitchFamily="18" charset="0"/>
                          <a:cs typeface="Arial"/>
                        </a:rPr>
                        <a:t>General practice managers</a:t>
                      </a:r>
                      <a:endParaRPr lang="en-US" sz="700" b="0" i="0" u="none" strike="noStrike" dirty="0">
                        <a:effectLst/>
                        <a:latin typeface="Arial"/>
                        <a:cs typeface="Arial"/>
                      </a:endParaRPr>
                    </a:p>
                    <a:p>
                      <a:pPr marL="0" marR="0" indent="0" algn="l" rtl="0" eaLnBrk="1" fontAlgn="b" latinLnBrk="0" hangingPunct="1"/>
                      <a:endParaRPr lang="en-US" sz="700" b="1" i="0" u="none" strike="noStrike" kern="1200" spc="0" baseline="0" dirty="0">
                        <a:ln>
                          <a:noFill/>
                        </a:ln>
                        <a:solidFill>
                          <a:srgbClr val="000000"/>
                        </a:solidFill>
                        <a:effectLst/>
                        <a:latin typeface="Arial"/>
                        <a:cs typeface="Arial"/>
                      </a:endParaRPr>
                    </a:p>
                    <a:p>
                      <a:pPr marL="0" marR="0" indent="0" algn="l" rtl="0" eaLnBrk="1" fontAlgn="b" latinLnBrk="0" hangingPunct="1"/>
                      <a:r>
                        <a:rPr lang="en-US" sz="700" b="1" i="0" u="sng" strike="noStrike" kern="1200" spc="0" baseline="0" dirty="0">
                          <a:ln>
                            <a:noFill/>
                          </a:ln>
                          <a:solidFill>
                            <a:schemeClr val="tx1"/>
                          </a:solidFill>
                          <a:effectLst/>
                          <a:uFill>
                            <a:solidFill>
                              <a:schemeClr val="bg1"/>
                            </a:solidFill>
                          </a:uFill>
                          <a:latin typeface="Arial"/>
                          <a:cs typeface="Arial"/>
                          <a:hlinkClick r:id="rId10">
                            <a:extLst>
                              <a:ext uri="{A12FA001-AC4F-418D-AE19-62706E023703}">
                                <ahyp:hlinkClr xmlns:ahyp="http://schemas.microsoft.com/office/drawing/2018/hyperlinkcolor" val="tx"/>
                              </a:ext>
                            </a:extLst>
                          </a:hlinkClick>
                        </a:rPr>
                        <a:t>Mental Health IAR Training- child version</a:t>
                      </a:r>
                      <a:br>
                        <a:rPr lang="en-US" sz="700" b="1" i="0" u="none" strike="noStrike" kern="1200" spc="0" baseline="0" dirty="0">
                          <a:ln>
                            <a:noFill/>
                          </a:ln>
                          <a:solidFill>
                            <a:srgbClr val="000000"/>
                          </a:solidFill>
                          <a:effectLst/>
                          <a:latin typeface="Arial"/>
                          <a:ea typeface="+mn-ea"/>
                          <a:cs typeface="Arial"/>
                        </a:rPr>
                      </a:br>
                      <a:r>
                        <a:rPr lang="en-US" sz="700" b="0" i="0" u="none" strike="noStrike" kern="1200" spc="0" baseline="0" dirty="0">
                          <a:ln>
                            <a:noFill/>
                          </a:ln>
                          <a:solidFill>
                            <a:srgbClr val="000000"/>
                          </a:solidFill>
                          <a:effectLst/>
                          <a:latin typeface="Arial"/>
                          <a:ea typeface="+mn-ea"/>
                          <a:cs typeface="Arial"/>
                        </a:rPr>
                        <a:t>12-2pm </a:t>
                      </a:r>
                    </a:p>
                    <a:p>
                      <a:pPr marL="0" marR="0" indent="0" algn="l" rtl="0" eaLnBrk="1" fontAlgn="b" latinLnBrk="0" hangingPunct="1"/>
                      <a:r>
                        <a:rPr lang="en-US" sz="700" b="1" i="0" u="none" strike="noStrike" kern="1200" spc="0" baseline="0" dirty="0">
                          <a:ln>
                            <a:noFill/>
                          </a:ln>
                          <a:solidFill>
                            <a:srgbClr val="000000"/>
                          </a:solidFill>
                          <a:effectLst/>
                          <a:latin typeface="Arial"/>
                          <a:cs typeface="Arial"/>
                        </a:rPr>
                        <a:t>WEBINAR</a:t>
                      </a:r>
                      <a:endParaRPr lang="en-US" sz="700" b="0" i="0" u="none" strike="noStrike" dirty="0">
                        <a:effectLst/>
                        <a:latin typeface="Arial"/>
                        <a:cs typeface="Arial"/>
                      </a:endParaRPr>
                    </a:p>
                    <a:p>
                      <a:pPr marL="0" marR="0" indent="0" algn="l" rtl="0" eaLnBrk="1" fontAlgn="b" latinLnBrk="0" hangingPunct="1"/>
                      <a:r>
                        <a:rPr lang="en-US" sz="700" b="1" i="0" u="none" strike="noStrike" kern="1200" spc="0" baseline="0" dirty="0">
                          <a:ln>
                            <a:noFill/>
                          </a:ln>
                          <a:solidFill>
                            <a:srgbClr val="FFFFFF"/>
                          </a:solidFill>
                          <a:effectLst/>
                          <a:highlight>
                            <a:srgbClr val="57068C"/>
                          </a:highlight>
                          <a:latin typeface="Arial"/>
                          <a:ea typeface="Times New Roman" panose="02020603050405020304" pitchFamily="18" charset="0"/>
                          <a:cs typeface="Arial"/>
                        </a:rPr>
                        <a:t>Multidisciplinary</a:t>
                      </a:r>
                      <a:endParaRPr lang="en-US" sz="700" b="0" i="0" u="none" strike="noStrike" dirty="0">
                        <a:effectLst/>
                        <a:latin typeface="Arial"/>
                        <a:cs typeface="Arial"/>
                      </a:endParaRPr>
                    </a:p>
                    <a:p>
                      <a:pPr marL="0" algn="l" defTabSz="914400" rtl="0" eaLnBrk="1" fontAlgn="b" latinLnBrk="0" hangingPunct="1"/>
                      <a:endParaRPr lang="en-US" sz="1200" b="0" i="0" u="none" strike="noStrike" kern="1200" baseline="8000" dirty="0">
                        <a:solidFill>
                          <a:schemeClr val="tx1"/>
                        </a:solidFill>
                        <a:effectLst/>
                        <a:latin typeface="Arial" panose="020B0604020202020204" pitchFamily="34" charset="0"/>
                        <a:ea typeface="+mn-ea"/>
                        <a:cs typeface="Arial" panose="020B0604020202020204" pitchFamily="34" charset="0"/>
                      </a:endParaRPr>
                    </a:p>
                    <a:p>
                      <a:pPr marL="0" marR="0" lvl="0" indent="0" algn="l" defTabSz="742950" rtl="0" eaLnBrk="1" fontAlgn="b" latinLnBrk="0" hangingPunct="1">
                        <a:lnSpc>
                          <a:spcPct val="100000"/>
                        </a:lnSpc>
                        <a:spcBef>
                          <a:spcPts val="0"/>
                        </a:spcBef>
                        <a:spcAft>
                          <a:spcPts val="0"/>
                        </a:spcAft>
                        <a:buClrTx/>
                        <a:buSzTx/>
                        <a:buFontTx/>
                        <a:buNone/>
                        <a:tabLst/>
                        <a:defRPr/>
                      </a:pPr>
                      <a:r>
                        <a:rPr kumimoji="0" lang="en-US" sz="700" b="1" i="0" u="sng" strike="noStrike" kern="1200" cap="none" spc="0" normalizeH="0" baseline="0" noProof="0" dirty="0">
                          <a:ln>
                            <a:noFill/>
                          </a:ln>
                          <a:solidFill>
                            <a:prstClr val="black"/>
                          </a:solidFill>
                          <a:effectLst/>
                          <a:uLnTx/>
                          <a:uFill>
                            <a:solidFill>
                              <a:prstClr val="white"/>
                            </a:solidFill>
                          </a:uFill>
                          <a:latin typeface="Arial"/>
                          <a:ea typeface="+mn-ea"/>
                          <a:cs typeface="Arial"/>
                          <a:hlinkClick r:id="rId11">
                            <a:extLst>
                              <a:ext uri="{A12FA001-AC4F-418D-AE19-62706E023703}">
                                <ahyp:hlinkClr xmlns:ahyp="http://schemas.microsoft.com/office/drawing/2018/hyperlinkcolor" val="tx"/>
                              </a:ext>
                            </a:extLst>
                          </a:hlinkClick>
                        </a:rPr>
                        <a:t>Mental health continuum of care – Clinical consultation  </a:t>
                      </a:r>
                      <a:br>
                        <a:rPr kumimoji="0" lang="en-US" sz="700" b="1" i="0" u="none" strike="noStrike" kern="1200" cap="none" spc="0" normalizeH="0" baseline="0" noProof="0" dirty="0">
                          <a:ln>
                            <a:noFill/>
                          </a:ln>
                          <a:solidFill>
                            <a:srgbClr val="000000"/>
                          </a:solidFill>
                          <a:effectLst/>
                          <a:uLnTx/>
                          <a:uFillTx/>
                          <a:latin typeface="Arial"/>
                          <a:ea typeface="+mn-ea"/>
                          <a:cs typeface="Arial"/>
                        </a:rPr>
                      </a:br>
                      <a:r>
                        <a:rPr kumimoji="0" lang="en-US" sz="700" b="0" i="0" u="none" strike="noStrike" kern="1200" cap="none" spc="0" normalizeH="0" baseline="0" noProof="0" dirty="0">
                          <a:ln>
                            <a:noFill/>
                          </a:ln>
                          <a:solidFill>
                            <a:srgbClr val="000000"/>
                          </a:solidFill>
                          <a:effectLst/>
                          <a:uLnTx/>
                          <a:uFillTx/>
                          <a:latin typeface="Arial"/>
                          <a:ea typeface="+mn-ea"/>
                          <a:cs typeface="Arial"/>
                        </a:rPr>
                        <a:t>6.30-7.30pm </a:t>
                      </a:r>
                    </a:p>
                    <a:p>
                      <a:pPr marL="0" marR="0" lvl="0" indent="0" algn="l" defTabSz="742950" rtl="0" eaLnBrk="1" fontAlgn="b"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000000"/>
                          </a:solidFill>
                          <a:effectLst/>
                          <a:uLnTx/>
                          <a:uFillTx/>
                          <a:latin typeface="Arial"/>
                          <a:ea typeface="+mn-ea"/>
                          <a:cs typeface="Arial"/>
                        </a:rPr>
                        <a:t>WEBINAR</a:t>
                      </a:r>
                      <a:endParaRPr kumimoji="0" lang="en-US" sz="7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742950" rtl="0" eaLnBrk="1" fontAlgn="b"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FFFFFF"/>
                          </a:solidFill>
                          <a:effectLst/>
                          <a:highlight>
                            <a:srgbClr val="57068C"/>
                          </a:highlight>
                          <a:uLnTx/>
                          <a:uFillTx/>
                          <a:latin typeface="Arial"/>
                          <a:ea typeface="Times New Roman" panose="02020603050405020304" pitchFamily="18" charset="0"/>
                          <a:cs typeface="Arial"/>
                        </a:rPr>
                        <a:t>Multidisciplinary (THS)</a:t>
                      </a:r>
                      <a:endParaRPr kumimoji="0" lang="en-US" sz="700" b="0" i="0" u="none" strike="noStrike" kern="1200" cap="none" spc="0" normalizeH="0" baseline="0" noProof="0" dirty="0">
                        <a:ln>
                          <a:noFill/>
                        </a:ln>
                        <a:solidFill>
                          <a:prstClr val="black"/>
                        </a:solidFill>
                        <a:effectLst/>
                        <a:uLnTx/>
                        <a:uFillTx/>
                        <a:latin typeface="Arial"/>
                        <a:ea typeface="+mn-ea"/>
                        <a:cs typeface="Arial"/>
                      </a:endParaRPr>
                    </a:p>
                    <a:p>
                      <a:pPr marL="0" algn="l" defTabSz="914400" rtl="0" eaLnBrk="1" fontAlgn="b" latinLnBrk="0" hangingPunct="1"/>
                      <a:endParaRPr lang="en-US" sz="1200" b="0" i="0" u="none" strike="noStrike" kern="1200" baseline="8000" dirty="0">
                        <a:solidFill>
                          <a:schemeClr val="tx1"/>
                        </a:solidFill>
                        <a:effectLst/>
                        <a:latin typeface="Arial" panose="020B0604020202020204" pitchFamily="34" charset="0"/>
                        <a:ea typeface="+mn-ea"/>
                        <a:cs typeface="Arial" panose="020B0604020202020204" pitchFamily="34" charset="0"/>
                      </a:endParaRPr>
                    </a:p>
                  </a:txBody>
                  <a:tcPr marL="74295" marR="74295" marT="37148" marB="37148">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fontAlgn="b" latinLnBrk="0" hangingPunct="1"/>
                      <a:r>
                        <a:rPr lang="en-US" sz="1200" b="0" i="0" u="none" strike="noStrike" kern="1200" baseline="8000" dirty="0">
                          <a:solidFill>
                            <a:schemeClr val="tx1"/>
                          </a:solidFill>
                          <a:effectLst/>
                          <a:latin typeface="Arial"/>
                          <a:ea typeface="+mn-ea"/>
                          <a:cs typeface="Arial"/>
                        </a:rPr>
                        <a:t>15</a:t>
                      </a:r>
                    </a:p>
                    <a:p>
                      <a:pPr marL="0" marR="0" indent="0" algn="l" rtl="0" eaLnBrk="1" fontAlgn="b" latinLnBrk="0" hangingPunct="1"/>
                      <a:r>
                        <a:rPr lang="en-US" sz="700" b="1" i="0" u="none" strike="noStrike" kern="1200" baseline="0" dirty="0">
                          <a:solidFill>
                            <a:schemeClr val="tx1">
                              <a:lumMod val="95000"/>
                              <a:lumOff val="5000"/>
                            </a:schemeClr>
                          </a:solidFill>
                          <a:effectLst/>
                          <a:uFill>
                            <a:solidFill>
                              <a:schemeClr val="bg1"/>
                            </a:solidFill>
                          </a:uFill>
                          <a:latin typeface="Arial"/>
                          <a:cs typeface="Arial"/>
                          <a:hlinkClick r:id="rId12">
                            <a:extLst>
                              <a:ext uri="{A12FA001-AC4F-418D-AE19-62706E023703}">
                                <ahyp:hlinkClr xmlns:ahyp="http://schemas.microsoft.com/office/drawing/2018/hyperlinkcolor" val="tx"/>
                              </a:ext>
                            </a:extLst>
                          </a:hlinkClick>
                        </a:rPr>
                        <a:t>Networking breakfast</a:t>
                      </a:r>
                      <a:br>
                        <a:rPr lang="en-US" sz="700" b="0" i="0" u="none" strike="noStrike" kern="1200" baseline="0" dirty="0">
                          <a:solidFill>
                            <a:srgbClr val="000000"/>
                          </a:solidFill>
                          <a:effectLst/>
                          <a:latin typeface="Arial"/>
                          <a:cs typeface="Arial"/>
                        </a:rPr>
                      </a:br>
                      <a:r>
                        <a:rPr lang="en-US" sz="700" b="0" i="0" u="none" strike="noStrike" kern="1200" baseline="0" dirty="0">
                          <a:solidFill>
                            <a:srgbClr val="000000"/>
                          </a:solidFill>
                          <a:effectLst/>
                          <a:latin typeface="Arial"/>
                          <a:cs typeface="Arial"/>
                        </a:rPr>
                        <a:t>7.30-9am </a:t>
                      </a:r>
                      <a:endParaRPr lang="en-US" sz="700" b="0" i="0" u="none" strike="noStrike" dirty="0">
                        <a:effectLst/>
                        <a:latin typeface="Arial"/>
                        <a:cs typeface="Arial"/>
                      </a:endParaRPr>
                    </a:p>
                    <a:p>
                      <a:pPr marL="0" marR="0" indent="0" algn="l" rtl="0" eaLnBrk="1" fontAlgn="b" latinLnBrk="0" hangingPunct="1"/>
                      <a:r>
                        <a:rPr lang="en-US" sz="700" b="1" i="0" u="none" strike="noStrike" kern="1200" baseline="0" dirty="0">
                          <a:solidFill>
                            <a:srgbClr val="000000"/>
                          </a:solidFill>
                          <a:effectLst/>
                          <a:latin typeface="Arial"/>
                          <a:cs typeface="Arial"/>
                        </a:rPr>
                        <a:t>DEVONPORT</a:t>
                      </a:r>
                      <a:endParaRPr lang="en-US" sz="700" b="0" i="0" u="none" strike="noStrike" dirty="0">
                        <a:effectLst/>
                        <a:latin typeface="Arial"/>
                        <a:cs typeface="Arial"/>
                      </a:endParaRPr>
                    </a:p>
                    <a:p>
                      <a:pPr marL="0" marR="0" indent="0" algn="l" rtl="0" eaLnBrk="1" fontAlgn="b" latinLnBrk="0" hangingPunct="1"/>
                      <a:r>
                        <a:rPr lang="en-US" sz="700" b="1" i="0" u="none" strike="noStrike" kern="1200" dirty="0">
                          <a:solidFill>
                            <a:srgbClr val="FFFFFF"/>
                          </a:solidFill>
                          <a:effectLst/>
                          <a:highlight>
                            <a:srgbClr val="7AB800"/>
                          </a:highlight>
                          <a:latin typeface="Arial"/>
                          <a:ea typeface="Times New Roman" panose="02020603050405020304" pitchFamily="18" charset="0"/>
                          <a:cs typeface="Arial"/>
                        </a:rPr>
                        <a:t>General practice managers</a:t>
                      </a:r>
                      <a:endParaRPr lang="en-US" sz="700" b="0" i="0" u="none" strike="noStrike" dirty="0">
                        <a:effectLst/>
                        <a:latin typeface="Arial"/>
                        <a:cs typeface="Arial"/>
                      </a:endParaRPr>
                    </a:p>
                    <a:p>
                      <a:pPr marL="0" marR="0" lvl="0" indent="0" algn="l">
                        <a:lnSpc>
                          <a:spcPct val="100000"/>
                        </a:lnSpc>
                        <a:spcBef>
                          <a:spcPts val="0"/>
                        </a:spcBef>
                        <a:spcAft>
                          <a:spcPts val="0"/>
                        </a:spcAft>
                        <a:buNone/>
                      </a:pPr>
                      <a:endParaRPr lang="en-US" sz="700" b="1" i="0" u="sng" strike="noStrike" kern="1200" spc="0" baseline="0" noProof="0" dirty="0">
                        <a:ln>
                          <a:noFill/>
                        </a:ln>
                        <a:solidFill>
                          <a:srgbClr val="000000"/>
                        </a:solidFill>
                        <a:effectLst/>
                        <a:uFill>
                          <a:solidFill>
                            <a:schemeClr val="bg1"/>
                          </a:solidFill>
                        </a:uFill>
                        <a:latin typeface="Arial"/>
                        <a:ea typeface="+mn-ea"/>
                        <a:cs typeface="Arial"/>
                        <a:hlinkClick r:id="rId5">
                          <a:extLst>
                            <a:ext uri="{A12FA001-AC4F-418D-AE19-62706E023703}">
                              <ahyp:hlinkClr xmlns:ahyp="http://schemas.microsoft.com/office/drawing/2018/hyperlinkcolor" val="tx"/>
                            </a:ext>
                          </a:extLst>
                        </a:hlinkClick>
                      </a:endParaRPr>
                    </a:p>
                    <a:p>
                      <a:pPr marL="0" marR="0" lvl="0" indent="0" algn="l">
                        <a:lnSpc>
                          <a:spcPct val="100000"/>
                        </a:lnSpc>
                        <a:spcBef>
                          <a:spcPts val="0"/>
                        </a:spcBef>
                        <a:spcAft>
                          <a:spcPts val="0"/>
                        </a:spcAft>
                        <a:buNone/>
                      </a:pPr>
                      <a:r>
                        <a:rPr lang="en-US" sz="700" b="1" i="0" u="sng" strike="noStrike" kern="1200" spc="0" baseline="0" noProof="0" dirty="0">
                          <a:ln>
                            <a:noFill/>
                          </a:ln>
                          <a:solidFill>
                            <a:srgbClr val="000000"/>
                          </a:solidFill>
                          <a:effectLst/>
                          <a:uFill>
                            <a:solidFill>
                              <a:schemeClr val="bg1"/>
                            </a:solidFill>
                          </a:uFill>
                          <a:latin typeface="Arial"/>
                          <a:ea typeface="+mn-ea"/>
                          <a:cs typeface="Arial"/>
                          <a:hlinkClick r:id="rId5">
                            <a:extLst>
                              <a:ext uri="{A12FA001-AC4F-418D-AE19-62706E023703}">
                                <ahyp:hlinkClr xmlns:ahyp="http://schemas.microsoft.com/office/drawing/2018/hyperlinkcolor" val="tx"/>
                              </a:ext>
                            </a:extLst>
                          </a:hlinkClick>
                        </a:rPr>
                        <a:t>Statewide Mental Health Services weekly grand rounds</a:t>
                      </a:r>
                      <a:r>
                        <a:rPr lang="en-US" sz="700" b="1" i="0" u="sng" strike="noStrike" kern="1200" spc="0" baseline="0" noProof="0" dirty="0">
                          <a:ln>
                            <a:noFill/>
                          </a:ln>
                          <a:solidFill>
                            <a:srgbClr val="000000"/>
                          </a:solidFill>
                          <a:effectLst/>
                          <a:uFill>
                            <a:solidFill>
                              <a:schemeClr val="bg1"/>
                            </a:solidFill>
                          </a:uFill>
                          <a:latin typeface="Arial"/>
                          <a:ea typeface="+mn-ea"/>
                          <a:cs typeface="Arial"/>
                        </a:rPr>
                        <a:t> </a:t>
                      </a:r>
                      <a:br>
                        <a:rPr lang="en-US" sz="700" b="0" i="0" u="none" strike="noStrike" kern="1200" spc="0" baseline="0" noProof="0" dirty="0">
                          <a:ln>
                            <a:noFill/>
                          </a:ln>
                          <a:solidFill>
                            <a:srgbClr val="000000"/>
                          </a:solidFill>
                          <a:effectLst/>
                          <a:latin typeface="Arial"/>
                          <a:ea typeface="+mn-ea"/>
                          <a:cs typeface="Arial"/>
                        </a:rPr>
                      </a:br>
                      <a:r>
                        <a:rPr lang="en-US" sz="700" b="0" i="0" u="none" strike="noStrike" kern="1200" spc="0" baseline="0" noProof="0" dirty="0">
                          <a:ln>
                            <a:noFill/>
                          </a:ln>
                          <a:solidFill>
                            <a:srgbClr val="000000"/>
                          </a:solidFill>
                          <a:effectLst/>
                          <a:latin typeface="Arial"/>
                          <a:ea typeface="+mn-ea"/>
                          <a:cs typeface="Arial"/>
                        </a:rPr>
                        <a:t>1-2pm </a:t>
                      </a:r>
                    </a:p>
                    <a:p>
                      <a:pPr marL="0" marR="0" lvl="0" indent="0" algn="l">
                        <a:lnSpc>
                          <a:spcPct val="100000"/>
                        </a:lnSpc>
                        <a:spcBef>
                          <a:spcPts val="0"/>
                        </a:spcBef>
                        <a:spcAft>
                          <a:spcPts val="0"/>
                        </a:spcAft>
                        <a:buNone/>
                      </a:pPr>
                      <a:r>
                        <a:rPr lang="en-US" sz="700" b="1" i="0" u="none" strike="noStrike" kern="1200" spc="0" baseline="0" noProof="0" dirty="0">
                          <a:ln>
                            <a:noFill/>
                          </a:ln>
                          <a:solidFill>
                            <a:srgbClr val="000000"/>
                          </a:solidFill>
                          <a:effectLst/>
                          <a:latin typeface="Arial"/>
                          <a:ea typeface="+mn-ea"/>
                          <a:cs typeface="Arial"/>
                        </a:rPr>
                        <a:t>WEBINAR</a:t>
                      </a:r>
                    </a:p>
                    <a:p>
                      <a:pPr marL="0" marR="0" lvl="0" indent="0" algn="l" defTabSz="914400">
                        <a:buNone/>
                      </a:pPr>
                      <a:r>
                        <a:rPr lang="en-US" sz="700" b="1" i="0" u="none" strike="noStrike" kern="1200" spc="0" baseline="0" noProof="0" dirty="0">
                          <a:ln>
                            <a:noFill/>
                          </a:ln>
                          <a:solidFill>
                            <a:srgbClr val="FFFFFF"/>
                          </a:solidFill>
                          <a:effectLst/>
                          <a:highlight>
                            <a:srgbClr val="57068C"/>
                          </a:highlight>
                          <a:latin typeface="Arial"/>
                          <a:cs typeface="Arial"/>
                        </a:rPr>
                        <a:t>Multidisciplinary</a:t>
                      </a:r>
                    </a:p>
                    <a:p>
                      <a:pPr marL="0" marR="0" lvl="0" indent="0" algn="l" defTabSz="914400">
                        <a:buNone/>
                      </a:pPr>
                      <a:endParaRPr lang="en-US" sz="700" b="1" i="0" u="none" strike="noStrike" kern="1200" spc="0" baseline="0" noProof="0" dirty="0">
                        <a:ln>
                          <a:noFill/>
                        </a:ln>
                        <a:solidFill>
                          <a:srgbClr val="FFFFFF"/>
                        </a:solidFill>
                        <a:effectLst/>
                        <a:highlight>
                          <a:srgbClr val="57068C"/>
                        </a:highlight>
                        <a:latin typeface="Arial"/>
                        <a:cs typeface="Arial"/>
                      </a:endParaRPr>
                    </a:p>
                    <a:p>
                      <a:pPr marL="0" lvl="0" algn="l">
                        <a:buNone/>
                      </a:pPr>
                      <a:r>
                        <a:rPr lang="en-US" sz="700" b="1" i="0" u="sng" strike="noStrike" kern="1200" spc="0" baseline="0" noProof="0" dirty="0">
                          <a:ln>
                            <a:noFill/>
                          </a:ln>
                          <a:solidFill>
                            <a:schemeClr val="tx1"/>
                          </a:solidFill>
                          <a:effectLst/>
                          <a:uFill>
                            <a:solidFill>
                              <a:schemeClr val="bg1"/>
                            </a:solidFill>
                          </a:uFill>
                          <a:latin typeface="Arial"/>
                          <a:ea typeface="+mn-ea"/>
                          <a:cs typeface="Arial"/>
                          <a:hlinkClick r:id="rId13">
                            <a:extLst>
                              <a:ext uri="{A12FA001-AC4F-418D-AE19-62706E023703}">
                                <ahyp:hlinkClr xmlns:ahyp="http://schemas.microsoft.com/office/drawing/2018/hyperlinkcolor" val="tx"/>
                              </a:ext>
                            </a:extLst>
                          </a:hlinkClick>
                        </a:rPr>
                        <a:t>Mental health continuum of care – Clinical consultation </a:t>
                      </a:r>
                      <a:br>
                        <a:rPr lang="en-US" sz="700" b="0" i="0" u="none" strike="noStrike" kern="1200" spc="0" baseline="0" noProof="0" dirty="0">
                          <a:ln>
                            <a:noFill/>
                          </a:ln>
                          <a:solidFill>
                            <a:srgbClr val="000000"/>
                          </a:solidFill>
                          <a:effectLst/>
                          <a:latin typeface="Arial"/>
                          <a:ea typeface="+mn-ea"/>
                          <a:cs typeface="Arial"/>
                        </a:rPr>
                      </a:br>
                      <a:r>
                        <a:rPr lang="en-US" sz="700" b="0" i="0" u="none" strike="noStrike" kern="1200" spc="0" baseline="0" noProof="0" dirty="0">
                          <a:ln>
                            <a:noFill/>
                          </a:ln>
                          <a:solidFill>
                            <a:srgbClr val="000000"/>
                          </a:solidFill>
                          <a:effectLst/>
                          <a:latin typeface="Arial"/>
                          <a:ea typeface="+mn-ea"/>
                          <a:cs typeface="Arial"/>
                        </a:rPr>
                        <a:t>6.30-7.30pm</a:t>
                      </a:r>
                    </a:p>
                    <a:p>
                      <a:pPr marL="0" lvl="0" algn="l">
                        <a:buNone/>
                      </a:pPr>
                      <a:r>
                        <a:rPr lang="en-US" sz="700" b="1" i="0" u="none" strike="noStrike" kern="1200" spc="0" baseline="0" noProof="0" dirty="0">
                          <a:ln>
                            <a:noFill/>
                          </a:ln>
                          <a:solidFill>
                            <a:srgbClr val="000000"/>
                          </a:solidFill>
                          <a:effectLst/>
                          <a:latin typeface="Arial"/>
                          <a:ea typeface="+mn-ea"/>
                          <a:cs typeface="Arial"/>
                        </a:rPr>
                        <a:t>WEBINAR</a:t>
                      </a:r>
                    </a:p>
                    <a:p>
                      <a:pPr marL="0" lvl="0" algn="l">
                        <a:buNone/>
                      </a:pPr>
                      <a:r>
                        <a:rPr lang="en-US" sz="700" b="1" i="0" u="none" strike="noStrike" kern="1200" spc="0" baseline="0" dirty="0">
                          <a:ln>
                            <a:noFill/>
                          </a:ln>
                          <a:solidFill>
                            <a:srgbClr val="FFFFFF"/>
                          </a:solidFill>
                          <a:effectLst/>
                          <a:highlight>
                            <a:srgbClr val="4B92DB"/>
                          </a:highlight>
                          <a:latin typeface="Arial"/>
                          <a:ea typeface="Times New Roman" panose="02020603050405020304" pitchFamily="18" charset="0"/>
                          <a:cs typeface="Arial"/>
                        </a:rPr>
                        <a:t>General Practitioners</a:t>
                      </a:r>
                      <a:endParaRPr lang="en-US" sz="700" b="0" i="0" u="none" strike="noStrike" dirty="0">
                        <a:effectLst/>
                        <a:highlight>
                          <a:srgbClr val="4B92DB"/>
                        </a:highlight>
                        <a:latin typeface="Arial" panose="020B0604020202020204" pitchFamily="34" charset="0"/>
                      </a:endParaRPr>
                    </a:p>
                  </a:txBody>
                  <a:tcPr marL="74295" marR="74295" marT="37148" marB="37148">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fontAlgn="b" latinLnBrk="0" hangingPunct="1"/>
                      <a:r>
                        <a:rPr lang="en-US" sz="1200" b="0" i="0" u="none" strike="noStrike" kern="1200" baseline="8000" dirty="0">
                          <a:solidFill>
                            <a:schemeClr val="tx1"/>
                          </a:solidFill>
                          <a:effectLst/>
                          <a:latin typeface="Arial"/>
                          <a:ea typeface="+mn-ea"/>
                          <a:cs typeface="Arial"/>
                        </a:rPr>
                        <a:t>16</a:t>
                      </a:r>
                    </a:p>
                    <a:p>
                      <a:pPr marL="0" marR="0" lvl="0" indent="0" algn="l" defTabSz="914400" rtl="0" eaLnBrk="1" fontAlgn="b" latinLnBrk="0" hangingPunct="1">
                        <a:lnSpc>
                          <a:spcPct val="100000"/>
                        </a:lnSpc>
                        <a:spcBef>
                          <a:spcPts val="0"/>
                        </a:spcBef>
                        <a:spcAft>
                          <a:spcPts val="0"/>
                        </a:spcAft>
                        <a:buClrTx/>
                        <a:buSzTx/>
                        <a:buFontTx/>
                        <a:buNone/>
                        <a:tabLst/>
                        <a:defRPr/>
                      </a:pPr>
                      <a:endParaRPr lang="en-US" sz="1100" b="1" i="0" u="none" strike="noStrike" kern="1200" baseline="8000" dirty="0">
                        <a:solidFill>
                          <a:schemeClr val="tx1"/>
                        </a:solidFill>
                        <a:effectLst/>
                        <a:latin typeface="Arial" panose="020B0604020202020204" pitchFamily="34" charset="0"/>
                        <a:ea typeface="+mn-ea"/>
                        <a:cs typeface="Arial" panose="020B0604020202020204" pitchFamily="34" charset="0"/>
                      </a:endParaRPr>
                    </a:p>
                  </a:txBody>
                  <a:tcPr marL="74295" marR="74295" marT="37148" marB="37148">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fontAlgn="b" latinLnBrk="0" hangingPunct="1"/>
                      <a:r>
                        <a:rPr lang="en-US" sz="1200" b="0" i="0" u="none" strike="noStrike" kern="1200" baseline="8000" dirty="0">
                          <a:solidFill>
                            <a:schemeClr val="tx1"/>
                          </a:solidFill>
                          <a:effectLst/>
                          <a:latin typeface="Arial"/>
                          <a:ea typeface="+mn-ea"/>
                          <a:cs typeface="Arial"/>
                        </a:rPr>
                        <a:t>17</a:t>
                      </a:r>
                    </a:p>
                  </a:txBody>
                  <a:tcPr marL="74295" marR="74295" marT="37148" marB="37148">
                    <a:lnL>
                      <a:noFill/>
                    </a:lnL>
                    <a:lnR w="6350" cap="flat" cmpd="sng" algn="ctr">
                      <a:noFill/>
                      <a:prstDash val="solid"/>
                      <a:miter lim="800000"/>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73006734"/>
                  </a:ext>
                </a:extLst>
              </a:tr>
              <a:tr h="841705">
                <a:tc>
                  <a:txBody>
                    <a:bodyPr/>
                    <a:lstStyle/>
                    <a:p>
                      <a:pPr marL="0" algn="l" defTabSz="914400" rtl="0" eaLnBrk="1" fontAlgn="b" latinLnBrk="0" hangingPunct="1"/>
                      <a:r>
                        <a:rPr lang="en-US" sz="1200" b="0" i="0" u="none" strike="noStrike" kern="1200" baseline="8000" dirty="0">
                          <a:solidFill>
                            <a:schemeClr val="tx1"/>
                          </a:solidFill>
                          <a:effectLst/>
                          <a:latin typeface="Arial"/>
                          <a:ea typeface="+mn-ea"/>
                          <a:cs typeface="Arial"/>
                        </a:rPr>
                        <a:t>18</a:t>
                      </a:r>
                    </a:p>
                  </a:txBody>
                  <a:tcPr marL="74295" marR="74295" marT="37148" marB="37148">
                    <a:lnL w="6350" cap="flat" cmpd="sng" algn="ctr">
                      <a:noFill/>
                      <a:prstDash val="solid"/>
                      <a:miter lim="800000"/>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rtl="0" eaLnBrk="1" fontAlgn="b" latinLnBrk="0" hangingPunct="1"/>
                      <a:r>
                        <a:rPr lang="en-US" sz="1200" b="0" i="0" u="none" strike="noStrike" kern="1200" baseline="8000" dirty="0">
                          <a:solidFill>
                            <a:schemeClr val="tx1"/>
                          </a:solidFill>
                          <a:effectLst/>
                          <a:latin typeface="Arial"/>
                          <a:ea typeface="+mn-ea"/>
                          <a:cs typeface="Arial"/>
                        </a:rPr>
                        <a:t>19</a:t>
                      </a:r>
                      <a:br>
                        <a:rPr lang="en-US" sz="1200" b="0" i="0" u="none" strike="noStrike" kern="1200" baseline="8000" dirty="0">
                          <a:solidFill>
                            <a:srgbClr val="000000"/>
                          </a:solidFill>
                          <a:effectLst/>
                          <a:latin typeface="Arial"/>
                          <a:ea typeface="+mn-ea"/>
                          <a:cs typeface="Arial"/>
                        </a:rPr>
                      </a:br>
                      <a:endParaRPr lang="en-US" sz="1200" b="0" i="0" u="none" strike="noStrike" kern="1200" baseline="8000" dirty="0">
                        <a:solidFill>
                          <a:schemeClr val="tx1"/>
                        </a:solidFill>
                        <a:effectLst/>
                        <a:latin typeface="Arial" panose="020B0604020202020204" pitchFamily="34" charset="0"/>
                        <a:ea typeface="+mn-ea"/>
                        <a:cs typeface="Arial" panose="020B0604020202020204" pitchFamily="34" charset="0"/>
                      </a:endParaRPr>
                    </a:p>
                  </a:txBody>
                  <a:tcPr marL="74295" marR="74295" marT="37148" marB="37148">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742950" rtl="0" eaLnBrk="1" fontAlgn="b" latinLnBrk="0" hangingPunct="1">
                        <a:lnSpc>
                          <a:spcPct val="100000"/>
                        </a:lnSpc>
                        <a:spcBef>
                          <a:spcPts val="0"/>
                        </a:spcBef>
                        <a:spcAft>
                          <a:spcPts val="0"/>
                        </a:spcAft>
                        <a:buClrTx/>
                        <a:buSzTx/>
                        <a:buFontTx/>
                        <a:buNone/>
                        <a:tabLst/>
                        <a:defRPr/>
                      </a:pPr>
                      <a:r>
                        <a:rPr lang="en-US" sz="1200" b="0" i="0" u="none" strike="noStrike" kern="1200" baseline="8000" dirty="0">
                          <a:solidFill>
                            <a:schemeClr val="tx1"/>
                          </a:solidFill>
                          <a:effectLst/>
                          <a:latin typeface="Arial"/>
                          <a:ea typeface="+mn-ea"/>
                          <a:cs typeface="Arial"/>
                        </a:rPr>
                        <a:t>20</a:t>
                      </a:r>
                      <a:endParaRPr kumimoji="0" lang="en-US" sz="700" b="1" i="0" u="sng" strike="noStrike" kern="1200" cap="none" spc="0" normalizeH="0" baseline="0" dirty="0">
                        <a:ln>
                          <a:noFill/>
                        </a:ln>
                        <a:solidFill>
                          <a:schemeClr val="tx1"/>
                        </a:solidFill>
                        <a:effectLst/>
                        <a:uLnTx/>
                        <a:uFill>
                          <a:solidFill>
                            <a:prstClr val="white"/>
                          </a:solidFill>
                        </a:uFill>
                        <a:latin typeface="Arial"/>
                        <a:ea typeface="+mn-ea"/>
                        <a:cs typeface="Arial"/>
                      </a:endParaRPr>
                    </a:p>
                    <a:p>
                      <a:pPr marL="0" marR="0" lvl="0" indent="0" algn="l" defTabSz="742950" rtl="0" eaLnBrk="1" fontAlgn="b" latinLnBrk="0" hangingPunct="1">
                        <a:lnSpc>
                          <a:spcPct val="100000"/>
                        </a:lnSpc>
                        <a:spcBef>
                          <a:spcPts val="0"/>
                        </a:spcBef>
                        <a:spcAft>
                          <a:spcPts val="0"/>
                        </a:spcAft>
                        <a:buClrTx/>
                        <a:buSzTx/>
                        <a:buFontTx/>
                        <a:buNone/>
                        <a:tabLst/>
                        <a:defRPr/>
                      </a:pPr>
                      <a:r>
                        <a:rPr kumimoji="0" lang="en-US" sz="700" b="1" i="0" u="sng" strike="noStrike" kern="1200" cap="none" spc="0" normalizeH="0" baseline="0" dirty="0">
                          <a:ln>
                            <a:noFill/>
                          </a:ln>
                          <a:solidFill>
                            <a:schemeClr val="tx1"/>
                          </a:solidFill>
                          <a:effectLst/>
                          <a:uLnTx/>
                          <a:uFill>
                            <a:solidFill>
                              <a:schemeClr val="bg1"/>
                            </a:solidFill>
                          </a:uFill>
                          <a:latin typeface="Arial"/>
                          <a:ea typeface="+mn-ea"/>
                          <a:cs typeface="Arial"/>
                          <a:hlinkClick r:id="rId14">
                            <a:extLst>
                              <a:ext uri="{A12FA001-AC4F-418D-AE19-62706E023703}">
                                <ahyp:hlinkClr xmlns:ahyp="http://schemas.microsoft.com/office/drawing/2018/hyperlinkcolor" val="tx"/>
                              </a:ext>
                            </a:extLst>
                          </a:hlinkClick>
                        </a:rPr>
                        <a:t>Palliative care ECHO series​</a:t>
                      </a:r>
                      <a:br>
                        <a:rPr kumimoji="0" lang="en-US" sz="700" b="1" i="0" u="none" strike="noStrike" kern="1200" cap="none" spc="0" normalizeH="0" baseline="0" dirty="0">
                          <a:ln>
                            <a:noFill/>
                          </a:ln>
                          <a:solidFill>
                            <a:srgbClr val="000000"/>
                          </a:solidFill>
                          <a:effectLst/>
                          <a:uLnTx/>
                          <a:uFillTx/>
                          <a:latin typeface="Arial"/>
                          <a:ea typeface="+mn-ea"/>
                          <a:cs typeface="Arial"/>
                        </a:rPr>
                      </a:br>
                      <a:r>
                        <a:rPr kumimoji="0" lang="en-US" sz="700" b="0" i="0" u="none" strike="noStrike" kern="1200" cap="none" spc="0" normalizeH="0" baseline="0" dirty="0">
                          <a:ln>
                            <a:noFill/>
                          </a:ln>
                          <a:solidFill>
                            <a:srgbClr val="000000"/>
                          </a:solidFill>
                          <a:effectLst/>
                          <a:uLnTx/>
                          <a:uFillTx/>
                          <a:latin typeface="Arial"/>
                          <a:ea typeface="+mn-ea"/>
                          <a:cs typeface="Arial"/>
                        </a:rPr>
                        <a:t>1-2p</a:t>
                      </a:r>
                      <a:r>
                        <a:rPr kumimoji="0" lang="en-US" sz="700" b="0" i="0" u="sng" strike="noStrike" kern="1200" cap="none" spc="0" normalizeH="0" baseline="0" dirty="0">
                          <a:ln>
                            <a:noFill/>
                          </a:ln>
                          <a:solidFill>
                            <a:schemeClr val="tx1"/>
                          </a:solidFill>
                          <a:effectLst/>
                          <a:uLnTx/>
                          <a:uFill>
                            <a:solidFill>
                              <a:prstClr val="white"/>
                            </a:solidFill>
                          </a:uFill>
                          <a:latin typeface="Arial"/>
                          <a:ea typeface="+mn-ea"/>
                          <a:cs typeface="Arial"/>
                        </a:rPr>
                        <a:t>m ​</a:t>
                      </a:r>
                    </a:p>
                    <a:p>
                      <a:pPr marL="0" marR="0" lvl="0" indent="0" algn="l" defTabSz="742950" rtl="0" eaLnBrk="1" fontAlgn="b" latinLnBrk="0" hangingPunct="1">
                        <a:lnSpc>
                          <a:spcPct val="100000"/>
                        </a:lnSpc>
                        <a:spcBef>
                          <a:spcPts val="0"/>
                        </a:spcBef>
                        <a:spcAft>
                          <a:spcPts val="0"/>
                        </a:spcAft>
                        <a:buClrTx/>
                        <a:buSzTx/>
                        <a:buFontTx/>
                        <a:buNone/>
                        <a:tabLst/>
                        <a:defRPr/>
                      </a:pPr>
                      <a:r>
                        <a:rPr kumimoji="0" lang="en-US" sz="700" b="1" i="0" u="sng" strike="noStrike" kern="1200" cap="none" spc="0" normalizeH="0" baseline="0" dirty="0">
                          <a:ln>
                            <a:noFill/>
                          </a:ln>
                          <a:solidFill>
                            <a:schemeClr val="tx1"/>
                          </a:solidFill>
                          <a:effectLst/>
                          <a:uLnTx/>
                          <a:uFill>
                            <a:solidFill>
                              <a:prstClr val="white"/>
                            </a:solidFill>
                          </a:uFill>
                          <a:latin typeface="Arial"/>
                          <a:ea typeface="+mn-ea"/>
                          <a:cs typeface="Arial"/>
                        </a:rPr>
                        <a:t>WEBINAR​</a:t>
                      </a:r>
                    </a:p>
                    <a:p>
                      <a:pPr marL="0" marR="0" lvl="0" indent="0" algn="l" defTabSz="742950" rtl="0" eaLnBrk="1" fontAlgn="b" latinLnBrk="0" hangingPunct="1">
                        <a:lnSpc>
                          <a:spcPct val="100000"/>
                        </a:lnSpc>
                        <a:spcBef>
                          <a:spcPts val="0"/>
                        </a:spcBef>
                        <a:spcAft>
                          <a:spcPts val="0"/>
                        </a:spcAft>
                        <a:buClrTx/>
                        <a:buSzTx/>
                        <a:buFontTx/>
                        <a:buNone/>
                        <a:tabLst/>
                        <a:defRPr/>
                      </a:pPr>
                      <a:r>
                        <a:rPr kumimoji="0" lang="en-US" sz="700" b="1" i="0" u="none" strike="noStrike" kern="1200" cap="none" spc="0" normalizeH="0" baseline="0" noProof="0" dirty="0">
                          <a:ln>
                            <a:noFill/>
                          </a:ln>
                          <a:solidFill>
                            <a:srgbClr val="FFFFFF"/>
                          </a:solidFill>
                          <a:effectLst/>
                          <a:highlight>
                            <a:srgbClr val="57068C"/>
                          </a:highlight>
                          <a:uLnTx/>
                          <a:uFillTx/>
                          <a:latin typeface="Arial"/>
                          <a:ea typeface="Times New Roman" panose="02020603050405020304" pitchFamily="18" charset="0"/>
                          <a:cs typeface="Arial"/>
                        </a:rPr>
                        <a:t>Multidisciplinary</a:t>
                      </a:r>
                      <a:endParaRPr kumimoji="0" lang="en-US" sz="700" b="0" i="0" u="none" strike="noStrike" kern="1200" cap="none" spc="0" normalizeH="0" baseline="0" noProof="0" dirty="0">
                        <a:ln>
                          <a:noFill/>
                        </a:ln>
                        <a:solidFill>
                          <a:prstClr val="black"/>
                        </a:solidFill>
                        <a:effectLst/>
                        <a:uLnTx/>
                        <a:uFillTx/>
                        <a:latin typeface="Arial"/>
                        <a:ea typeface="+mn-ea"/>
                        <a:cs typeface="Arial"/>
                      </a:endParaRPr>
                    </a:p>
                    <a:p>
                      <a:pPr marL="0" algn="l" defTabSz="914400" rtl="0" eaLnBrk="1" fontAlgn="b" latinLnBrk="0" hangingPunct="1"/>
                      <a:endParaRPr lang="en-US" sz="1200" b="0" i="0" u="none" strike="noStrike" kern="1200" baseline="8000" dirty="0">
                        <a:solidFill>
                          <a:schemeClr val="tx1"/>
                        </a:solidFill>
                        <a:effectLst/>
                        <a:latin typeface="Arial"/>
                        <a:ea typeface="+mn-ea"/>
                        <a:cs typeface="Arial"/>
                      </a:endParaRPr>
                    </a:p>
                  </a:txBody>
                  <a:tcPr marL="74295" marR="74295" marT="37148" marB="37148">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fontAlgn="b" latinLnBrk="0" hangingPunct="1"/>
                      <a:r>
                        <a:rPr lang="en-US" sz="1200" b="0" i="0" u="none" strike="noStrike" kern="1200" baseline="8000" dirty="0">
                          <a:solidFill>
                            <a:schemeClr val="tx1"/>
                          </a:solidFill>
                          <a:effectLst/>
                          <a:latin typeface="Arial"/>
                          <a:ea typeface="+mn-ea"/>
                          <a:cs typeface="Arial"/>
                        </a:rPr>
                        <a:t>21</a:t>
                      </a:r>
                    </a:p>
                    <a:p>
                      <a:pPr marL="0" marR="0" indent="0" algn="l" rtl="0" eaLnBrk="1" fontAlgn="b" latinLnBrk="0" hangingPunct="1"/>
                      <a:r>
                        <a:rPr lang="en-US" sz="700" b="1" i="0" u="sng" strike="noStrike" kern="1200" baseline="0" dirty="0">
                          <a:solidFill>
                            <a:schemeClr val="tx1"/>
                          </a:solidFill>
                          <a:effectLst/>
                          <a:uFill>
                            <a:solidFill>
                              <a:schemeClr val="bg1"/>
                            </a:solidFill>
                          </a:uFill>
                          <a:latin typeface="Arial"/>
                          <a:cs typeface="Arial"/>
                          <a:hlinkClick r:id="rId15">
                            <a:extLst>
                              <a:ext uri="{A12FA001-AC4F-418D-AE19-62706E023703}">
                                <ahyp:hlinkClr xmlns:ahyp="http://schemas.microsoft.com/office/drawing/2018/hyperlinkcolor" val="tx"/>
                              </a:ext>
                            </a:extLst>
                          </a:hlinkClick>
                        </a:rPr>
                        <a:t>Networking breakfast</a:t>
                      </a:r>
                      <a:br>
                        <a:rPr lang="en-US" sz="700" b="0" i="0" u="none" strike="noStrike" kern="1200" baseline="0" dirty="0">
                          <a:solidFill>
                            <a:srgbClr val="000000"/>
                          </a:solidFill>
                          <a:effectLst/>
                          <a:latin typeface="Arial"/>
                          <a:cs typeface="Arial"/>
                        </a:rPr>
                      </a:br>
                      <a:r>
                        <a:rPr lang="en-US" sz="700" b="0" i="0" u="none" strike="noStrike" kern="1200" baseline="0" dirty="0">
                          <a:solidFill>
                            <a:srgbClr val="000000"/>
                          </a:solidFill>
                          <a:effectLst/>
                          <a:latin typeface="Arial"/>
                          <a:cs typeface="Arial"/>
                        </a:rPr>
                        <a:t>7.30-9am </a:t>
                      </a:r>
                      <a:endParaRPr lang="en-US" sz="700" b="0" i="0" u="none" strike="noStrike" dirty="0">
                        <a:effectLst/>
                        <a:latin typeface="Arial"/>
                        <a:cs typeface="Arial"/>
                      </a:endParaRPr>
                    </a:p>
                    <a:p>
                      <a:pPr marL="0" marR="0" indent="0" algn="l" rtl="0" eaLnBrk="1" fontAlgn="b" latinLnBrk="0" hangingPunct="1"/>
                      <a:r>
                        <a:rPr lang="en-US" sz="700" b="1" i="0" u="none" strike="noStrike" kern="1200" baseline="0" dirty="0">
                          <a:solidFill>
                            <a:srgbClr val="000000"/>
                          </a:solidFill>
                          <a:effectLst/>
                          <a:latin typeface="Arial"/>
                          <a:cs typeface="Arial"/>
                        </a:rPr>
                        <a:t>HOBART</a:t>
                      </a:r>
                      <a:endParaRPr lang="en-US" sz="700" b="0" i="0" u="none" strike="noStrike" dirty="0">
                        <a:effectLst/>
                        <a:latin typeface="Arial"/>
                        <a:cs typeface="Arial"/>
                      </a:endParaRPr>
                    </a:p>
                    <a:p>
                      <a:pPr marL="0" marR="0" indent="0" algn="l" rtl="0" eaLnBrk="1" fontAlgn="b" latinLnBrk="0" hangingPunct="1"/>
                      <a:r>
                        <a:rPr lang="en-US" sz="700" b="1" i="0" u="none" strike="noStrike" kern="1200" dirty="0">
                          <a:solidFill>
                            <a:srgbClr val="FFFFFF"/>
                          </a:solidFill>
                          <a:effectLst/>
                          <a:highlight>
                            <a:srgbClr val="7AB800"/>
                          </a:highlight>
                          <a:latin typeface="Arial"/>
                          <a:ea typeface="Times New Roman" panose="02020603050405020304" pitchFamily="18" charset="0"/>
                          <a:cs typeface="Arial"/>
                        </a:rPr>
                        <a:t>General practice managers</a:t>
                      </a:r>
                    </a:p>
                    <a:p>
                      <a:pPr marL="0" marR="0" indent="0" algn="l" rtl="0" eaLnBrk="1" fontAlgn="b" latinLnBrk="0" hangingPunct="1"/>
                      <a:endParaRPr lang="en-US" sz="700" b="1" i="0" u="sng" strike="noStrike" kern="1200" baseline="0" dirty="0">
                        <a:solidFill>
                          <a:schemeClr val="tx1"/>
                        </a:solidFill>
                        <a:effectLst/>
                        <a:uFill>
                          <a:solidFill>
                            <a:schemeClr val="bg1"/>
                          </a:solidFill>
                        </a:uFill>
                        <a:latin typeface="Arial"/>
                        <a:cs typeface="Arial"/>
                      </a:endParaRPr>
                    </a:p>
                    <a:p>
                      <a:pPr marL="0" marR="0" indent="0" algn="l" rtl="0" eaLnBrk="1" fontAlgn="b" latinLnBrk="0" hangingPunct="1"/>
                      <a:endParaRPr lang="en-US" sz="700" b="0" i="0" u="none" strike="noStrike" dirty="0">
                        <a:effectLst/>
                        <a:latin typeface="Arial"/>
                        <a:cs typeface="Arial"/>
                      </a:endParaRPr>
                    </a:p>
                    <a:p>
                      <a:pPr marL="0" algn="l" defTabSz="914400" rtl="0" eaLnBrk="1" fontAlgn="b" latinLnBrk="0" hangingPunct="1"/>
                      <a:endParaRPr lang="en-US" sz="1200" b="0" i="0" u="none" strike="noStrike" kern="1200" baseline="8000" dirty="0">
                        <a:solidFill>
                          <a:schemeClr val="tx1"/>
                        </a:solidFill>
                        <a:effectLst/>
                        <a:latin typeface="Arial"/>
                        <a:ea typeface="+mn-ea"/>
                        <a:cs typeface="Arial"/>
                      </a:endParaRPr>
                    </a:p>
                  </a:txBody>
                  <a:tcPr marL="74295" marR="74295" marT="37148" marB="37148">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fontAlgn="b" latinLnBrk="0" hangingPunct="1"/>
                      <a:r>
                        <a:rPr lang="en-US" sz="1200" b="0" i="0" u="none" strike="noStrike" kern="1200" baseline="8000" dirty="0">
                          <a:solidFill>
                            <a:schemeClr val="tx1"/>
                          </a:solidFill>
                          <a:effectLst/>
                          <a:latin typeface="Arial"/>
                          <a:ea typeface="+mn-ea"/>
                          <a:cs typeface="Arial"/>
                        </a:rPr>
                        <a:t>22</a:t>
                      </a:r>
                    </a:p>
                    <a:p>
                      <a:pPr marL="0" marR="0" lvl="0" indent="0" algn="l">
                        <a:lnSpc>
                          <a:spcPct val="100000"/>
                        </a:lnSpc>
                        <a:spcBef>
                          <a:spcPts val="0"/>
                        </a:spcBef>
                        <a:spcAft>
                          <a:spcPts val="0"/>
                        </a:spcAft>
                        <a:buNone/>
                      </a:pPr>
                      <a:r>
                        <a:rPr lang="en-US" sz="700" b="1" i="0" u="sng" strike="noStrike" kern="1200" spc="0" baseline="0" noProof="0" dirty="0">
                          <a:ln>
                            <a:noFill/>
                          </a:ln>
                          <a:solidFill>
                            <a:srgbClr val="000000"/>
                          </a:solidFill>
                          <a:effectLst/>
                          <a:uFill>
                            <a:solidFill>
                              <a:schemeClr val="bg1"/>
                            </a:solidFill>
                          </a:uFill>
                          <a:latin typeface="Arial"/>
                          <a:ea typeface="+mn-ea"/>
                          <a:cs typeface="Arial"/>
                          <a:hlinkClick r:id="rId5">
                            <a:extLst>
                              <a:ext uri="{A12FA001-AC4F-418D-AE19-62706E023703}">
                                <ahyp:hlinkClr xmlns:ahyp="http://schemas.microsoft.com/office/drawing/2018/hyperlinkcolor" val="tx"/>
                              </a:ext>
                            </a:extLst>
                          </a:hlinkClick>
                        </a:rPr>
                        <a:t>Statewide Mental Health Services weekly grand rounds</a:t>
                      </a:r>
                      <a:r>
                        <a:rPr lang="en-US" sz="700" b="1" i="0" u="sng" strike="noStrike" kern="1200" spc="0" baseline="0" noProof="0" dirty="0">
                          <a:ln>
                            <a:noFill/>
                          </a:ln>
                          <a:solidFill>
                            <a:srgbClr val="000000"/>
                          </a:solidFill>
                          <a:effectLst/>
                          <a:uFill>
                            <a:solidFill>
                              <a:schemeClr val="bg1"/>
                            </a:solidFill>
                          </a:uFill>
                          <a:latin typeface="Arial"/>
                          <a:ea typeface="+mn-ea"/>
                          <a:cs typeface="Arial"/>
                        </a:rPr>
                        <a:t> </a:t>
                      </a:r>
                      <a:br>
                        <a:rPr lang="en-US" sz="700" b="0" i="0" u="none" strike="noStrike" kern="1200" spc="0" baseline="0" noProof="0" dirty="0">
                          <a:ln>
                            <a:noFill/>
                          </a:ln>
                          <a:solidFill>
                            <a:srgbClr val="000000"/>
                          </a:solidFill>
                          <a:effectLst/>
                          <a:latin typeface="Arial"/>
                          <a:ea typeface="+mn-ea"/>
                          <a:cs typeface="Arial"/>
                        </a:rPr>
                      </a:br>
                      <a:r>
                        <a:rPr lang="en-US" sz="700" b="0" i="0" u="none" strike="noStrike" kern="1200" spc="0" baseline="0" noProof="0" dirty="0">
                          <a:ln>
                            <a:noFill/>
                          </a:ln>
                          <a:solidFill>
                            <a:srgbClr val="000000"/>
                          </a:solidFill>
                          <a:effectLst/>
                          <a:latin typeface="Arial"/>
                          <a:ea typeface="+mn-ea"/>
                          <a:cs typeface="Arial"/>
                        </a:rPr>
                        <a:t>1-2pm </a:t>
                      </a:r>
                    </a:p>
                    <a:p>
                      <a:pPr marL="0" marR="0" lvl="0" indent="0" algn="l">
                        <a:lnSpc>
                          <a:spcPct val="100000"/>
                        </a:lnSpc>
                        <a:spcBef>
                          <a:spcPts val="0"/>
                        </a:spcBef>
                        <a:spcAft>
                          <a:spcPts val="0"/>
                        </a:spcAft>
                        <a:buNone/>
                      </a:pPr>
                      <a:r>
                        <a:rPr lang="en-US" sz="700" b="1" i="0" u="none" strike="noStrike" kern="1200" spc="0" baseline="0" noProof="0" dirty="0">
                          <a:ln>
                            <a:noFill/>
                          </a:ln>
                          <a:solidFill>
                            <a:srgbClr val="000000"/>
                          </a:solidFill>
                          <a:effectLst/>
                          <a:latin typeface="Arial"/>
                          <a:ea typeface="+mn-ea"/>
                          <a:cs typeface="Arial"/>
                        </a:rPr>
                        <a:t>WEBINAR</a:t>
                      </a:r>
                    </a:p>
                    <a:p>
                      <a:pPr marL="0" marR="0" lvl="0" indent="0" algn="l" defTabSz="914400">
                        <a:buNone/>
                      </a:pPr>
                      <a:r>
                        <a:rPr lang="en-US" sz="700" b="1" i="0" u="none" strike="noStrike" kern="1200" spc="0" baseline="0" noProof="0" dirty="0">
                          <a:ln>
                            <a:noFill/>
                          </a:ln>
                          <a:solidFill>
                            <a:srgbClr val="FFFFFF"/>
                          </a:solidFill>
                          <a:effectLst/>
                          <a:highlight>
                            <a:srgbClr val="57068C"/>
                          </a:highlight>
                          <a:latin typeface="Arial"/>
                          <a:cs typeface="Arial"/>
                        </a:rPr>
                        <a:t>Multidisciplinary</a:t>
                      </a:r>
                      <a:endParaRPr lang="en-US" sz="700" b="1" i="0" u="none" strike="noStrike" kern="1200" spc="0" baseline="0" dirty="0">
                        <a:ln>
                          <a:noFill/>
                        </a:ln>
                        <a:solidFill>
                          <a:srgbClr val="FFFFFF"/>
                        </a:solidFill>
                        <a:effectLst/>
                        <a:highlight>
                          <a:srgbClr val="57068C"/>
                        </a:highlight>
                        <a:latin typeface="Arial"/>
                        <a:cs typeface="Arial"/>
                      </a:endParaRPr>
                    </a:p>
                    <a:p>
                      <a:pPr marL="0" algn="l" defTabSz="914400" rtl="0" eaLnBrk="1" fontAlgn="b" latinLnBrk="0" hangingPunct="1"/>
                      <a:endParaRPr lang="en-US" sz="1200" b="0" i="0" u="none" strike="noStrike" kern="1200" baseline="8000" dirty="0">
                        <a:solidFill>
                          <a:schemeClr val="tx1"/>
                        </a:solidFill>
                        <a:effectLst/>
                        <a:latin typeface="Arial"/>
                        <a:ea typeface="+mn-ea"/>
                        <a:cs typeface="Arial"/>
                      </a:endParaRPr>
                    </a:p>
                  </a:txBody>
                  <a:tcPr marL="74295" marR="74295" marT="37148" marB="37148">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fontAlgn="b" latinLnBrk="0" hangingPunct="1"/>
                      <a:r>
                        <a:rPr lang="en-US" sz="1200" b="0" i="0" u="none" strike="noStrike" kern="1200" baseline="8000" dirty="0">
                          <a:solidFill>
                            <a:schemeClr val="tx1"/>
                          </a:solidFill>
                          <a:effectLst/>
                          <a:latin typeface="Arial"/>
                          <a:ea typeface="+mn-ea"/>
                          <a:cs typeface="Arial"/>
                        </a:rPr>
                        <a:t>23</a:t>
                      </a:r>
                    </a:p>
                  </a:txBody>
                  <a:tcPr marL="74295" marR="74295" marT="37148" marB="37148">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fontAlgn="b" latinLnBrk="0" hangingPunct="1"/>
                      <a:r>
                        <a:rPr lang="en-US" sz="1200" b="0" i="0" u="none" strike="noStrike" kern="1200" baseline="8000" dirty="0">
                          <a:solidFill>
                            <a:schemeClr val="tx1"/>
                          </a:solidFill>
                          <a:effectLst/>
                          <a:latin typeface="Arial"/>
                          <a:ea typeface="+mn-ea"/>
                          <a:cs typeface="Arial"/>
                        </a:rPr>
                        <a:t>24</a:t>
                      </a:r>
                    </a:p>
                    <a:p>
                      <a:pPr marL="0" lvl="0" algn="l">
                        <a:buNone/>
                      </a:pPr>
                      <a:r>
                        <a:rPr lang="en-US" sz="700" b="1" i="0" u="sng" strike="noStrike" kern="1200" spc="0" baseline="0" noProof="0" dirty="0">
                          <a:ln>
                            <a:noFill/>
                          </a:ln>
                          <a:solidFill>
                            <a:schemeClr val="tx1"/>
                          </a:solidFill>
                          <a:effectLst/>
                          <a:uFill>
                            <a:solidFill>
                              <a:schemeClr val="bg1"/>
                            </a:solidFill>
                          </a:uFill>
                          <a:latin typeface="Arial"/>
                          <a:ea typeface="+mn-ea"/>
                          <a:cs typeface="Arial"/>
                          <a:hlinkClick r:id="rId7">
                            <a:extLst>
                              <a:ext uri="{A12FA001-AC4F-418D-AE19-62706E023703}">
                                <ahyp:hlinkClr xmlns:ahyp="http://schemas.microsoft.com/office/drawing/2018/hyperlinkcolor" val="tx"/>
                              </a:ext>
                            </a:extLst>
                          </a:hlinkClick>
                        </a:rPr>
                        <a:t>ABC of CBT: Skills for GP’s</a:t>
                      </a:r>
                      <a:endParaRPr lang="en-US" sz="700" b="1" i="0" u="sng" strike="noStrike" kern="1200" spc="0" baseline="0" noProof="0" dirty="0">
                        <a:ln>
                          <a:noFill/>
                        </a:ln>
                        <a:solidFill>
                          <a:schemeClr val="tx1"/>
                        </a:solidFill>
                        <a:effectLst/>
                        <a:uFill>
                          <a:solidFill>
                            <a:schemeClr val="bg1"/>
                          </a:solidFill>
                        </a:uFill>
                        <a:latin typeface="Arial"/>
                        <a:ea typeface="+mn-ea"/>
                        <a:cs typeface="Arial"/>
                      </a:endParaRPr>
                    </a:p>
                    <a:p>
                      <a:pPr marL="0" lvl="0" algn="l">
                        <a:buNone/>
                      </a:pPr>
                      <a:r>
                        <a:rPr kumimoji="0" lang="en-GB" sz="700" b="0" i="0" u="none" strike="noStrike" kern="1200" cap="none" spc="0" normalizeH="0" baseline="0" noProof="0" dirty="0">
                          <a:ln>
                            <a:noFill/>
                          </a:ln>
                          <a:solidFill>
                            <a:prstClr val="black"/>
                          </a:solidFill>
                          <a:effectLst/>
                          <a:uLnTx/>
                          <a:uFillTx/>
                          <a:latin typeface="Arial"/>
                          <a:ea typeface="+mn-ea"/>
                          <a:cs typeface="Arial"/>
                        </a:rPr>
                        <a:t>(CPD accredited)</a:t>
                      </a:r>
                      <a:br>
                        <a:rPr lang="en-US" sz="700" b="0" i="0" u="none" strike="noStrike" kern="1200" spc="0" baseline="0" noProof="0" dirty="0">
                          <a:ln>
                            <a:noFill/>
                          </a:ln>
                          <a:solidFill>
                            <a:srgbClr val="000000"/>
                          </a:solidFill>
                          <a:effectLst/>
                          <a:latin typeface="Arial"/>
                          <a:ea typeface="+mn-ea"/>
                          <a:cs typeface="Arial"/>
                        </a:rPr>
                      </a:br>
                      <a:r>
                        <a:rPr lang="en-US" sz="700" b="0" i="0" u="none" strike="noStrike" kern="1200" spc="0" baseline="0" noProof="0" dirty="0">
                          <a:ln>
                            <a:noFill/>
                          </a:ln>
                          <a:solidFill>
                            <a:srgbClr val="000000"/>
                          </a:solidFill>
                          <a:effectLst/>
                          <a:latin typeface="Arial"/>
                          <a:ea typeface="+mn-ea"/>
                          <a:cs typeface="Arial"/>
                        </a:rPr>
                        <a:t>9am-5pm</a:t>
                      </a:r>
                    </a:p>
                    <a:p>
                      <a:pPr marL="0" lvl="0" algn="l">
                        <a:buNone/>
                      </a:pPr>
                      <a:r>
                        <a:rPr lang="en-US" sz="700" b="1" i="0" u="none" strike="noStrike" kern="1200" spc="0" baseline="0" noProof="0" dirty="0">
                          <a:ln>
                            <a:noFill/>
                          </a:ln>
                          <a:solidFill>
                            <a:srgbClr val="000000"/>
                          </a:solidFill>
                          <a:effectLst/>
                          <a:latin typeface="Arial"/>
                          <a:ea typeface="+mn-ea"/>
                          <a:cs typeface="Arial"/>
                        </a:rPr>
                        <a:t>WORKSHOP</a:t>
                      </a:r>
                    </a:p>
                    <a:p>
                      <a:pPr marL="0" lvl="0" algn="l">
                        <a:buNone/>
                      </a:pPr>
                      <a:r>
                        <a:rPr lang="en-US" sz="700" b="1" i="0" u="none" strike="noStrike" kern="1200" spc="0" baseline="0" noProof="0" dirty="0">
                          <a:ln>
                            <a:noFill/>
                          </a:ln>
                          <a:solidFill>
                            <a:srgbClr val="000000"/>
                          </a:solidFill>
                          <a:effectLst/>
                          <a:latin typeface="Arial"/>
                          <a:ea typeface="+mn-ea"/>
                          <a:cs typeface="Arial"/>
                        </a:rPr>
                        <a:t>HOBART</a:t>
                      </a:r>
                    </a:p>
                    <a:p>
                      <a:pPr marL="0" lvl="0" algn="l">
                        <a:buNone/>
                      </a:pPr>
                      <a:r>
                        <a:rPr lang="en-US" sz="700" b="1" i="0" u="none" strike="noStrike" kern="1200" spc="0" baseline="0" dirty="0">
                          <a:ln>
                            <a:noFill/>
                          </a:ln>
                          <a:solidFill>
                            <a:srgbClr val="FFFFFF"/>
                          </a:solidFill>
                          <a:effectLst/>
                          <a:highlight>
                            <a:srgbClr val="4B92DB"/>
                          </a:highlight>
                          <a:latin typeface="Arial"/>
                          <a:ea typeface="Times New Roman" panose="02020603050405020304" pitchFamily="18" charset="0"/>
                          <a:cs typeface="Arial"/>
                        </a:rPr>
                        <a:t>General Practitioners</a:t>
                      </a:r>
                      <a:endParaRPr lang="en-US" sz="700" b="0" i="0" u="none" strike="noStrike" dirty="0">
                        <a:effectLst/>
                        <a:highlight>
                          <a:srgbClr val="4B92DB"/>
                        </a:highlight>
                        <a:latin typeface="Arial" panose="020B0604020202020204" pitchFamily="34" charset="0"/>
                      </a:endParaRPr>
                    </a:p>
                    <a:p>
                      <a:pPr marL="0" algn="l" defTabSz="914400" rtl="0" eaLnBrk="1" fontAlgn="b" latinLnBrk="0" hangingPunct="1"/>
                      <a:endParaRPr lang="en-US" sz="1200" b="0" i="0" u="none" strike="noStrike" kern="1200" baseline="8000" dirty="0">
                        <a:solidFill>
                          <a:schemeClr val="tx1"/>
                        </a:solidFill>
                        <a:effectLst/>
                        <a:latin typeface="Arial"/>
                        <a:ea typeface="+mn-ea"/>
                        <a:cs typeface="Arial"/>
                      </a:endParaRPr>
                    </a:p>
                  </a:txBody>
                  <a:tcPr marL="74295" marR="74295" marT="37148" marB="37148">
                    <a:lnL>
                      <a:noFill/>
                    </a:lnL>
                    <a:lnR w="6350" cap="flat" cmpd="sng" algn="ctr">
                      <a:noFill/>
                      <a:prstDash val="solid"/>
                      <a:miter lim="800000"/>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90991940"/>
                  </a:ext>
                </a:extLst>
              </a:tr>
              <a:tr h="878894">
                <a:tc>
                  <a:txBody>
                    <a:bodyPr/>
                    <a:lstStyle/>
                    <a:p>
                      <a:pPr marL="0" algn="l" defTabSz="914400" rtl="0" eaLnBrk="1" fontAlgn="b" latinLnBrk="0" hangingPunct="1"/>
                      <a:r>
                        <a:rPr lang="en-US" sz="1200" b="0" i="0" u="none" strike="noStrike" kern="1200" baseline="8000" dirty="0">
                          <a:solidFill>
                            <a:schemeClr val="tx1"/>
                          </a:solidFill>
                          <a:effectLst/>
                          <a:latin typeface="Arial"/>
                          <a:ea typeface="+mn-ea"/>
                          <a:cs typeface="Arial"/>
                        </a:rPr>
                        <a:t>25</a:t>
                      </a:r>
                    </a:p>
                  </a:txBody>
                  <a:tcPr marL="74295" marR="74295" marT="37148" marB="37148">
                    <a:lnL w="6350" cap="flat" cmpd="sng" algn="ctr">
                      <a:noFill/>
                      <a:prstDash val="solid"/>
                      <a:miter lim="800000"/>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fontAlgn="b" latinLnBrk="0" hangingPunct="1"/>
                      <a:r>
                        <a:rPr lang="en-US" sz="1200" b="0" i="0" u="none" strike="noStrike" kern="1200" baseline="8000" dirty="0">
                          <a:solidFill>
                            <a:schemeClr val="tx1"/>
                          </a:solidFill>
                          <a:effectLst/>
                          <a:latin typeface="Arial"/>
                          <a:ea typeface="+mn-ea"/>
                          <a:cs typeface="Arial"/>
                        </a:rPr>
                        <a:t>26</a:t>
                      </a:r>
                    </a:p>
                  </a:txBody>
                  <a:tcPr marL="74295" marR="74295" marT="37148" marB="37148">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fontAlgn="b" latinLnBrk="0" hangingPunct="1"/>
                      <a:r>
                        <a:rPr lang="en-US" sz="1200" b="0" i="0" u="none" strike="noStrike" kern="1200" baseline="8000" dirty="0">
                          <a:solidFill>
                            <a:schemeClr val="tx1"/>
                          </a:solidFill>
                          <a:effectLst/>
                          <a:latin typeface="Arial"/>
                          <a:ea typeface="+mn-ea"/>
                          <a:cs typeface="Arial"/>
                        </a:rPr>
                        <a:t>27</a:t>
                      </a:r>
                    </a:p>
                    <a:p>
                      <a:pPr marL="0" algn="l" defTabSz="914400" rtl="0" eaLnBrk="1" fontAlgn="b" latinLnBrk="0" hangingPunct="1"/>
                      <a:endParaRPr lang="en-US" sz="1200" b="0" i="0" u="none" strike="noStrike" kern="1200" baseline="8000" dirty="0">
                        <a:solidFill>
                          <a:schemeClr val="tx1"/>
                        </a:solidFill>
                        <a:effectLst/>
                        <a:latin typeface="Arial"/>
                        <a:ea typeface="+mn-ea"/>
                        <a:cs typeface="Arial"/>
                      </a:endParaRPr>
                    </a:p>
                  </a:txBody>
                  <a:tcPr marL="74295" marR="74295" marT="37148" marB="37148">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kern="1200" baseline="8000" dirty="0">
                          <a:solidFill>
                            <a:schemeClr val="tx1"/>
                          </a:solidFill>
                          <a:effectLst/>
                          <a:latin typeface="Arial"/>
                          <a:ea typeface="+mn-ea"/>
                          <a:cs typeface="Arial"/>
                        </a:rPr>
                        <a:t>28</a:t>
                      </a:r>
                    </a:p>
                    <a:p>
                      <a:pPr marL="0" marR="0" lvl="0" indent="0" algn="l" defTabSz="914400" rtl="0" eaLnBrk="1" fontAlgn="b" latinLnBrk="0" hangingPunct="1">
                        <a:lnSpc>
                          <a:spcPct val="100000"/>
                        </a:lnSpc>
                        <a:spcBef>
                          <a:spcPts val="0"/>
                        </a:spcBef>
                        <a:spcAft>
                          <a:spcPts val="0"/>
                        </a:spcAft>
                        <a:buClrTx/>
                        <a:buSzTx/>
                        <a:buFontTx/>
                        <a:buNone/>
                        <a:tabLst/>
                        <a:defRPr/>
                      </a:pPr>
                      <a:r>
                        <a:rPr lang="en-US" sz="700" b="1" i="0" u="sng" strike="noStrike" kern="1200" baseline="0" dirty="0">
                          <a:solidFill>
                            <a:schemeClr val="tx1"/>
                          </a:solidFill>
                          <a:effectLst/>
                          <a:uFill>
                            <a:solidFill>
                              <a:schemeClr val="bg1"/>
                            </a:solidFill>
                          </a:uFill>
                          <a:latin typeface="Arial"/>
                          <a:ea typeface="+mn-ea"/>
                          <a:cs typeface="Arial"/>
                          <a:hlinkClick r:id="rId16">
                            <a:extLst>
                              <a:ext uri="{A12FA001-AC4F-418D-AE19-62706E023703}">
                                <ahyp:hlinkClr xmlns:ahyp="http://schemas.microsoft.com/office/drawing/2018/hyperlinkcolor" val="tx"/>
                              </a:ext>
                            </a:extLst>
                          </a:hlinkClick>
                        </a:rPr>
                        <a:t>Suicide prevention training for pharmacy – session two</a:t>
                      </a:r>
                      <a:br>
                        <a:rPr lang="en-US" sz="700" b="1" i="0" u="sng" strike="noStrike" kern="1200" baseline="0" dirty="0">
                          <a:solidFill>
                            <a:srgbClr val="000000"/>
                          </a:solidFill>
                          <a:effectLst/>
                          <a:uFill>
                            <a:solidFill>
                              <a:schemeClr val="bg1"/>
                            </a:solidFill>
                          </a:uFill>
                          <a:latin typeface="Arial"/>
                          <a:ea typeface="+mn-ea"/>
                          <a:cs typeface="Arial"/>
                        </a:rPr>
                      </a:br>
                      <a:r>
                        <a:rPr kumimoji="0" lang="en-GB" sz="700" b="0" i="0" u="none" strike="noStrike" kern="1200" cap="none" spc="0" normalizeH="0" baseline="0" noProof="0" dirty="0">
                          <a:ln>
                            <a:noFill/>
                          </a:ln>
                          <a:solidFill>
                            <a:prstClr val="black"/>
                          </a:solidFill>
                          <a:effectLst/>
                          <a:uLnTx/>
                          <a:uFillTx/>
                          <a:latin typeface="Arial"/>
                          <a:ea typeface="+mn-ea"/>
                          <a:cs typeface="Arial"/>
                        </a:rPr>
                        <a:t>(CPD accredited)</a:t>
                      </a:r>
                      <a:br>
                        <a:rPr kumimoji="0" lang="en-US" sz="700" b="0" i="0" u="none" strike="noStrike" kern="1200" cap="none" spc="0" normalizeH="0" baseline="0" dirty="0">
                          <a:ln>
                            <a:noFill/>
                          </a:ln>
                          <a:solidFill>
                            <a:srgbClr val="000000"/>
                          </a:solidFill>
                          <a:effectLst/>
                          <a:uLnTx/>
                          <a:uFillTx/>
                          <a:latin typeface="Arial"/>
                          <a:ea typeface="+mn-ea"/>
                          <a:cs typeface="Arial"/>
                        </a:rPr>
                      </a:br>
                      <a:r>
                        <a:rPr kumimoji="0" lang="en-US" sz="700" b="0" i="0" u="none" strike="noStrike" kern="1200" cap="none" spc="0" normalizeH="0" baseline="0" dirty="0">
                          <a:ln>
                            <a:noFill/>
                          </a:ln>
                          <a:solidFill>
                            <a:prstClr val="black"/>
                          </a:solidFill>
                          <a:effectLst/>
                          <a:uLnTx/>
                          <a:uFillTx/>
                          <a:latin typeface="Arial"/>
                          <a:ea typeface="+mn-ea"/>
                          <a:cs typeface="Arial"/>
                        </a:rPr>
                        <a:t>6:30-9pm </a:t>
                      </a:r>
                      <a:r>
                        <a:rPr lang="en-US" sz="700" b="1" i="0" u="sng" strike="noStrike" kern="1200" baseline="0" dirty="0">
                          <a:solidFill>
                            <a:schemeClr val="tx1"/>
                          </a:solidFill>
                          <a:effectLst/>
                          <a:uFill>
                            <a:solidFill>
                              <a:schemeClr val="bg1"/>
                            </a:solidFill>
                          </a:uFill>
                          <a:latin typeface="Arial"/>
                          <a:ea typeface="+mn-ea"/>
                          <a:cs typeface="Arial"/>
                        </a:rPr>
                        <a:t>​</a:t>
                      </a:r>
                    </a:p>
                    <a:p>
                      <a:pPr marL="0" marR="0" lvl="0" indent="0" algn="l" defTabSz="914400" rtl="0" eaLnBrk="1" fontAlgn="b" latinLnBrk="0" hangingPunct="1">
                        <a:lnSpc>
                          <a:spcPct val="100000"/>
                        </a:lnSpc>
                        <a:spcBef>
                          <a:spcPts val="0"/>
                        </a:spcBef>
                        <a:spcAft>
                          <a:spcPts val="0"/>
                        </a:spcAft>
                        <a:buClrTx/>
                        <a:buSzTx/>
                        <a:buFontTx/>
                        <a:buNone/>
                        <a:tabLst/>
                        <a:defRPr/>
                      </a:pPr>
                      <a:r>
                        <a:rPr lang="en-AU" sz="700" b="1" i="0" u="sng" strike="noStrike" kern="1200" baseline="0" dirty="0">
                          <a:solidFill>
                            <a:schemeClr val="tx1"/>
                          </a:solidFill>
                          <a:effectLst/>
                          <a:uFill>
                            <a:solidFill>
                              <a:schemeClr val="bg1"/>
                            </a:solidFill>
                          </a:uFill>
                          <a:latin typeface="Arial"/>
                          <a:ea typeface="+mn-ea"/>
                          <a:cs typeface="Arial"/>
                        </a:rPr>
                        <a:t>WEBINAR​</a:t>
                      </a:r>
                    </a:p>
                    <a:p>
                      <a:pPr marL="0" algn="l" defTabSz="914400" rtl="0" eaLnBrk="1" fontAlgn="b" latinLnBrk="0" hangingPunct="1"/>
                      <a:r>
                        <a:rPr kumimoji="0" lang="en-AU" sz="700" b="1" i="0" u="none" strike="noStrike" kern="1200" cap="none" spc="0" normalizeH="0" baseline="0" dirty="0">
                          <a:ln>
                            <a:noFill/>
                          </a:ln>
                          <a:solidFill>
                            <a:prstClr val="white"/>
                          </a:solidFill>
                          <a:effectLst/>
                          <a:highlight>
                            <a:srgbClr val="33647F"/>
                          </a:highlight>
                          <a:uLnTx/>
                          <a:uFillTx/>
                          <a:latin typeface="Arial"/>
                          <a:ea typeface="+mn-ea"/>
                          <a:cs typeface="Arial"/>
                        </a:rPr>
                        <a:t>Allied health professionals</a:t>
                      </a:r>
                      <a:endParaRPr kumimoji="0" lang="en-US" sz="700" b="1" i="0" u="none" strike="noStrike" kern="1200" cap="none" spc="0" normalizeH="0" baseline="0" dirty="0">
                        <a:ln>
                          <a:noFill/>
                        </a:ln>
                        <a:solidFill>
                          <a:prstClr val="white"/>
                        </a:solidFill>
                        <a:effectLst/>
                        <a:highlight>
                          <a:srgbClr val="33647F"/>
                        </a:highlight>
                        <a:uLnTx/>
                        <a:uFillTx/>
                        <a:latin typeface="Arial"/>
                        <a:ea typeface="+mn-ea"/>
                        <a:cs typeface="Arial"/>
                      </a:endParaRPr>
                    </a:p>
                  </a:txBody>
                  <a:tcPr marL="74295" marR="74295" marT="37148" marB="37148">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fontAlgn="b" latinLnBrk="0" hangingPunct="1"/>
                      <a:r>
                        <a:rPr lang="en-US" sz="1200" b="0" i="0" u="none" strike="noStrike" kern="1200" baseline="8000" dirty="0">
                          <a:solidFill>
                            <a:schemeClr val="tx1"/>
                          </a:solidFill>
                          <a:effectLst/>
                          <a:latin typeface="Arial"/>
                          <a:ea typeface="+mn-ea"/>
                          <a:cs typeface="Arial"/>
                        </a:rPr>
                        <a:t>29</a:t>
                      </a:r>
                    </a:p>
                    <a:p>
                      <a:pPr marL="0" marR="0" lvl="0" indent="0" algn="l">
                        <a:lnSpc>
                          <a:spcPct val="100000"/>
                        </a:lnSpc>
                        <a:spcBef>
                          <a:spcPts val="0"/>
                        </a:spcBef>
                        <a:spcAft>
                          <a:spcPts val="0"/>
                        </a:spcAft>
                        <a:buNone/>
                      </a:pPr>
                      <a:r>
                        <a:rPr lang="en-US" sz="700" b="1" i="0" u="sng" strike="noStrike" kern="1200" spc="0" baseline="0" noProof="0" dirty="0">
                          <a:ln>
                            <a:noFill/>
                          </a:ln>
                          <a:solidFill>
                            <a:srgbClr val="000000"/>
                          </a:solidFill>
                          <a:effectLst/>
                          <a:uFill>
                            <a:solidFill>
                              <a:schemeClr val="bg1"/>
                            </a:solidFill>
                          </a:uFill>
                          <a:latin typeface="Arial"/>
                          <a:ea typeface="+mn-ea"/>
                          <a:cs typeface="Arial"/>
                          <a:hlinkClick r:id="rId5">
                            <a:extLst>
                              <a:ext uri="{A12FA001-AC4F-418D-AE19-62706E023703}">
                                <ahyp:hlinkClr xmlns:ahyp="http://schemas.microsoft.com/office/drawing/2018/hyperlinkcolor" val="tx"/>
                              </a:ext>
                            </a:extLst>
                          </a:hlinkClick>
                        </a:rPr>
                        <a:t>Statewide Mental Health Services weekly grand rounds</a:t>
                      </a:r>
                      <a:r>
                        <a:rPr lang="en-US" sz="700" b="1" i="0" u="sng" strike="noStrike" kern="1200" spc="0" baseline="0" noProof="0" dirty="0">
                          <a:ln>
                            <a:noFill/>
                          </a:ln>
                          <a:solidFill>
                            <a:srgbClr val="000000"/>
                          </a:solidFill>
                          <a:effectLst/>
                          <a:uFill>
                            <a:solidFill>
                              <a:schemeClr val="bg1"/>
                            </a:solidFill>
                          </a:uFill>
                          <a:latin typeface="Arial"/>
                          <a:ea typeface="+mn-ea"/>
                          <a:cs typeface="Arial"/>
                        </a:rPr>
                        <a:t> </a:t>
                      </a:r>
                      <a:br>
                        <a:rPr lang="en-US" sz="700" b="0" i="0" u="none" strike="noStrike" kern="1200" spc="0" baseline="0" noProof="0" dirty="0">
                          <a:ln>
                            <a:noFill/>
                          </a:ln>
                          <a:solidFill>
                            <a:srgbClr val="000000"/>
                          </a:solidFill>
                          <a:effectLst/>
                          <a:latin typeface="Arial"/>
                          <a:ea typeface="+mn-ea"/>
                          <a:cs typeface="Arial"/>
                        </a:rPr>
                      </a:br>
                      <a:r>
                        <a:rPr lang="en-US" sz="700" b="0" i="0" u="none" strike="noStrike" kern="1200" spc="0" baseline="0" noProof="0" dirty="0">
                          <a:ln>
                            <a:noFill/>
                          </a:ln>
                          <a:solidFill>
                            <a:srgbClr val="000000"/>
                          </a:solidFill>
                          <a:effectLst/>
                          <a:latin typeface="Arial"/>
                          <a:ea typeface="+mn-ea"/>
                          <a:cs typeface="Arial"/>
                        </a:rPr>
                        <a:t>1-2pm </a:t>
                      </a:r>
                    </a:p>
                    <a:p>
                      <a:pPr marL="0" marR="0" lvl="0" indent="0" algn="l">
                        <a:lnSpc>
                          <a:spcPct val="100000"/>
                        </a:lnSpc>
                        <a:spcBef>
                          <a:spcPts val="0"/>
                        </a:spcBef>
                        <a:spcAft>
                          <a:spcPts val="0"/>
                        </a:spcAft>
                        <a:buNone/>
                      </a:pPr>
                      <a:r>
                        <a:rPr lang="en-US" sz="700" b="1" i="0" u="none" strike="noStrike" kern="1200" spc="0" baseline="0" noProof="0" dirty="0">
                          <a:ln>
                            <a:noFill/>
                          </a:ln>
                          <a:solidFill>
                            <a:srgbClr val="000000"/>
                          </a:solidFill>
                          <a:effectLst/>
                          <a:latin typeface="Arial"/>
                          <a:ea typeface="+mn-ea"/>
                          <a:cs typeface="Arial"/>
                        </a:rPr>
                        <a:t>WEBINAR</a:t>
                      </a:r>
                    </a:p>
                    <a:p>
                      <a:pPr marL="0" marR="0" lvl="0" indent="0" algn="l" defTabSz="914400">
                        <a:buNone/>
                      </a:pPr>
                      <a:r>
                        <a:rPr lang="en-US" sz="700" b="1" i="0" u="none" strike="noStrike" kern="1200" spc="0" baseline="0" noProof="0" dirty="0">
                          <a:ln>
                            <a:noFill/>
                          </a:ln>
                          <a:solidFill>
                            <a:srgbClr val="FFFFFF"/>
                          </a:solidFill>
                          <a:effectLst/>
                          <a:highlight>
                            <a:srgbClr val="57068C"/>
                          </a:highlight>
                          <a:latin typeface="Arial"/>
                          <a:cs typeface="Arial"/>
                        </a:rPr>
                        <a:t>Multidisciplinary</a:t>
                      </a:r>
                      <a:endParaRPr lang="en-US" sz="700" b="1" i="0" u="none" strike="noStrike" kern="1200" spc="0" baseline="0" dirty="0">
                        <a:ln>
                          <a:noFill/>
                        </a:ln>
                        <a:solidFill>
                          <a:srgbClr val="FFFFFF"/>
                        </a:solidFill>
                        <a:effectLst/>
                        <a:highlight>
                          <a:srgbClr val="57068C"/>
                        </a:highlight>
                        <a:latin typeface="Arial"/>
                        <a:cs typeface="Arial"/>
                      </a:endParaRPr>
                    </a:p>
                  </a:txBody>
                  <a:tcPr marL="74295" marR="74295" marT="37148" marB="37148">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fontAlgn="b" latinLnBrk="0" hangingPunct="1"/>
                      <a:r>
                        <a:rPr lang="en-US" sz="1200" b="0" i="0" u="none" strike="noStrike" kern="1200" baseline="8000" dirty="0">
                          <a:solidFill>
                            <a:schemeClr val="tx1"/>
                          </a:solidFill>
                          <a:effectLst/>
                          <a:latin typeface="Arial"/>
                          <a:ea typeface="+mn-ea"/>
                          <a:cs typeface="Arial"/>
                        </a:rPr>
                        <a:t>30</a:t>
                      </a:r>
                    </a:p>
                  </a:txBody>
                  <a:tcPr marL="74295" marR="74295" marT="37148" marB="37148">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fontAlgn="b" latinLnBrk="0" hangingPunct="1"/>
                      <a:r>
                        <a:rPr lang="en-US" sz="1200" b="0" i="0" u="none" strike="noStrike" kern="1200" baseline="8000" dirty="0">
                          <a:solidFill>
                            <a:schemeClr val="tx1"/>
                          </a:solidFill>
                          <a:effectLst/>
                          <a:latin typeface="Arial"/>
                          <a:ea typeface="+mn-ea"/>
                          <a:cs typeface="Arial"/>
                        </a:rPr>
                        <a:t>31</a:t>
                      </a:r>
                    </a:p>
                  </a:txBody>
                  <a:tcPr marL="74295" marR="74295" marT="37148" marB="37148">
                    <a:lnL>
                      <a:noFill/>
                    </a:lnL>
                    <a:lnR w="6350" cap="flat" cmpd="sng" algn="ctr">
                      <a:noFill/>
                      <a:prstDash val="solid"/>
                      <a:miter lim="800000"/>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62644930"/>
                  </a:ext>
                </a:extLst>
              </a:tr>
            </a:tbl>
          </a:graphicData>
        </a:graphic>
      </p:graphicFrame>
    </p:spTree>
    <p:extLst>
      <p:ext uri="{BB962C8B-B14F-4D97-AF65-F5344CB8AC3E}">
        <p14:creationId xmlns:p14="http://schemas.microsoft.com/office/powerpoint/2010/main" val="1463390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AC37E27-54DD-8A95-06C9-C514AC2F0B0F}"/>
              </a:ext>
            </a:extLst>
          </p:cNvPr>
          <p:cNvSpPr txBox="1"/>
          <p:nvPr/>
        </p:nvSpPr>
        <p:spPr>
          <a:xfrm>
            <a:off x="43990" y="729820"/>
            <a:ext cx="3629374" cy="20467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b="1" dirty="0">
                <a:solidFill>
                  <a:srgbClr val="FFFFFF"/>
                </a:solidFill>
                <a:highlight>
                  <a:srgbClr val="57068C"/>
                </a:highlight>
                <a:latin typeface="Arial"/>
                <a:cs typeface="Arial"/>
              </a:rPr>
              <a:t>Multidisciplinary</a:t>
            </a:r>
            <a:endParaRPr lang="en-AU" sz="1000" dirty="0"/>
          </a:p>
          <a:p>
            <a:r>
              <a:rPr kumimoji="0" lang="en-US" sz="1050" b="1" i="0" u="none" strike="noStrike" kern="1200" cap="none" spc="0" normalizeH="0" baseline="0" noProof="0" dirty="0">
                <a:ln>
                  <a:noFill/>
                </a:ln>
                <a:solidFill>
                  <a:srgbClr val="57068C"/>
                </a:solidFill>
                <a:effectLst/>
                <a:uLnTx/>
                <a:uFill>
                  <a:solidFill>
                    <a:schemeClr val="bg1"/>
                  </a:solidFill>
                </a:uFill>
                <a:latin typeface="Arial"/>
                <a:cs typeface="Arial"/>
                <a:hlinkClick r:id="rId4">
                  <a:extLst>
                    <a:ext uri="{A12FA001-AC4F-418D-AE19-62706E023703}">
                      <ahyp:hlinkClr xmlns:ahyp="http://schemas.microsoft.com/office/drawing/2018/hyperlinkcolor" val="tx"/>
                    </a:ext>
                  </a:extLst>
                </a:hlinkClick>
              </a:rPr>
              <a:t>Statewide Mental Health Services weekly </a:t>
            </a:r>
            <a:r>
              <a:rPr lang="en-US" sz="1050" b="1" dirty="0">
                <a:solidFill>
                  <a:srgbClr val="57068C"/>
                </a:solidFill>
                <a:uFill>
                  <a:solidFill>
                    <a:schemeClr val="bg1"/>
                  </a:solidFill>
                </a:uFill>
                <a:latin typeface="Arial"/>
                <a:cs typeface="Arial"/>
                <a:hlinkClick r:id="rId4">
                  <a:extLst>
                    <a:ext uri="{A12FA001-AC4F-418D-AE19-62706E023703}">
                      <ahyp:hlinkClr xmlns:ahyp="http://schemas.microsoft.com/office/drawing/2018/hyperlinkcolor" val="tx"/>
                    </a:ext>
                  </a:extLst>
                </a:hlinkClick>
              </a:rPr>
              <a:t>grand</a:t>
            </a:r>
            <a:r>
              <a:rPr kumimoji="0" lang="en-US" sz="1050" b="1" i="0" u="none" strike="noStrike" kern="1200" cap="none" spc="0" normalizeH="0" baseline="0" noProof="0" dirty="0">
                <a:ln>
                  <a:noFill/>
                </a:ln>
                <a:solidFill>
                  <a:srgbClr val="57068C"/>
                </a:solidFill>
                <a:effectLst/>
                <a:uLnTx/>
                <a:uFill>
                  <a:solidFill>
                    <a:schemeClr val="bg1"/>
                  </a:solidFill>
                </a:uFill>
                <a:latin typeface="Arial"/>
                <a:cs typeface="Arial"/>
                <a:hlinkClick r:id="rId4">
                  <a:extLst>
                    <a:ext uri="{A12FA001-AC4F-418D-AE19-62706E023703}">
                      <ahyp:hlinkClr xmlns:ahyp="http://schemas.microsoft.com/office/drawing/2018/hyperlinkcolor" val="tx"/>
                    </a:ext>
                  </a:extLst>
                </a:hlinkClick>
              </a:rPr>
              <a:t> </a:t>
            </a:r>
            <a:r>
              <a:rPr lang="en-US" sz="1050" b="1" dirty="0">
                <a:solidFill>
                  <a:srgbClr val="57068C"/>
                </a:solidFill>
                <a:uFill>
                  <a:solidFill>
                    <a:schemeClr val="bg1"/>
                  </a:solidFill>
                </a:uFill>
                <a:latin typeface="Arial"/>
                <a:cs typeface="Arial"/>
                <a:hlinkClick r:id="rId4">
                  <a:extLst>
                    <a:ext uri="{A12FA001-AC4F-418D-AE19-62706E023703}">
                      <ahyp:hlinkClr xmlns:ahyp="http://schemas.microsoft.com/office/drawing/2018/hyperlinkcolor" val="tx"/>
                    </a:ext>
                  </a:extLst>
                </a:hlinkClick>
              </a:rPr>
              <a:t>rounds</a:t>
            </a:r>
            <a:r>
              <a:rPr kumimoji="0" lang="en-US" sz="1050" b="1" i="0" u="none" strike="noStrike" kern="1200" cap="none" spc="0" normalizeH="0" baseline="0" noProof="0" dirty="0">
                <a:ln>
                  <a:noFill/>
                </a:ln>
                <a:solidFill>
                  <a:srgbClr val="57068C"/>
                </a:solidFill>
                <a:effectLst/>
                <a:uLnTx/>
                <a:uFill>
                  <a:solidFill>
                    <a:schemeClr val="bg1"/>
                  </a:solidFill>
                </a:uFill>
                <a:latin typeface="Arial"/>
                <a:cs typeface="Arial"/>
                <a:hlinkClick r:id="rId4">
                  <a:extLst>
                    <a:ext uri="{A12FA001-AC4F-418D-AE19-62706E023703}">
                      <ahyp:hlinkClr xmlns:ahyp="http://schemas.microsoft.com/office/drawing/2018/hyperlinkcolor" val="tx"/>
                    </a:ext>
                  </a:extLst>
                </a:hlinkClick>
              </a:rPr>
              <a:t> </a:t>
            </a:r>
            <a:endParaRPr lang="en-US" sz="1050" b="1" i="0" u="none" strike="noStrike" kern="1200" cap="none" spc="0" normalizeH="0" baseline="0" noProof="0" dirty="0">
              <a:ln>
                <a:noFill/>
              </a:ln>
              <a:solidFill>
                <a:srgbClr val="57068C"/>
              </a:solidFill>
              <a:effectLst/>
              <a:uLnTx/>
              <a:uFill>
                <a:solidFill>
                  <a:schemeClr val="bg1"/>
                </a:solidFill>
              </a:uFill>
              <a:latin typeface="Arial"/>
              <a:cs typeface="Arial"/>
            </a:endParaRPr>
          </a:p>
          <a:p>
            <a:r>
              <a:rPr lang="en-AU" sz="800" b="1" kern="100" dirty="0">
                <a:latin typeface="Arial"/>
                <a:ea typeface="Calibri"/>
                <a:cs typeface="Arial"/>
              </a:rPr>
              <a:t>Webinar </a:t>
            </a:r>
          </a:p>
          <a:p>
            <a:r>
              <a:rPr lang="en-AU" sz="800" b="1" kern="100" dirty="0">
                <a:latin typeface="Arial"/>
                <a:ea typeface="Calibri"/>
                <a:cs typeface="Arial"/>
              </a:rPr>
              <a:t>Every Thursday</a:t>
            </a:r>
          </a:p>
          <a:p>
            <a:r>
              <a:rPr lang="en-US" sz="800" dirty="0">
                <a:latin typeface="Arial"/>
                <a:cs typeface="Arial"/>
              </a:rPr>
              <a:t>1-2pm </a:t>
            </a:r>
          </a:p>
          <a:p>
            <a:r>
              <a:rPr kumimoji="0" lang="en-US" altLang="en-US"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The Statewide Mental Health Services (SMHS) multidisciplinary Grand Rounds, held in collaboration with the Centre for Mental Health Innovation and the Statewide Mental Health Services Education and Practice Development Unit, are open to all health professionals with an interest in mental health.</a:t>
            </a:r>
          </a:p>
          <a:p>
            <a:endParaRPr lang="en-US" sz="800" dirty="0">
              <a:latin typeface="Arial"/>
              <a:cs typeface="Arial"/>
            </a:endParaRPr>
          </a:p>
          <a:p>
            <a:r>
              <a:rPr lang="en-US" sz="800" dirty="0">
                <a:latin typeface="Arial"/>
                <a:cs typeface="Arial"/>
              </a:rPr>
              <a:t>This week the focus will be on the Health Roundtable Mental Health Program, mental health data available for the LGH, RHH, Mersey and NWRH. </a:t>
            </a:r>
          </a:p>
        </p:txBody>
      </p:sp>
      <p:sp>
        <p:nvSpPr>
          <p:cNvPr id="9" name="Rectangle 8">
            <a:extLst>
              <a:ext uri="{FF2B5EF4-FFF2-40B4-BE49-F238E27FC236}">
                <a16:creationId xmlns:a16="http://schemas.microsoft.com/office/drawing/2014/main" id="{15D34B7C-8A9D-5D83-3A2E-DD8F43EA43E5}"/>
              </a:ext>
            </a:extLst>
          </p:cNvPr>
          <p:cNvSpPr/>
          <p:nvPr/>
        </p:nvSpPr>
        <p:spPr>
          <a:xfrm>
            <a:off x="-18582" y="-78867"/>
            <a:ext cx="3224715" cy="740196"/>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E3DC39-BA96-40FB-BAB8-21F085AE528D}"/>
              </a:ext>
            </a:extLst>
          </p:cNvPr>
          <p:cNvSpPr>
            <a:spLocks noGrp="1"/>
          </p:cNvSpPr>
          <p:nvPr>
            <p:ph type="title"/>
          </p:nvPr>
        </p:nvSpPr>
        <p:spPr>
          <a:xfrm>
            <a:off x="1025812" y="-87115"/>
            <a:ext cx="1733447" cy="401912"/>
          </a:xfrm>
          <a:noFill/>
        </p:spPr>
        <p:txBody>
          <a:bodyPr>
            <a:normAutofit/>
          </a:bodyPr>
          <a:lstStyle/>
          <a:p>
            <a:pPr algn="l"/>
            <a:r>
              <a:rPr lang="en-US" sz="1600" dirty="0">
                <a:solidFill>
                  <a:schemeClr val="accent1">
                    <a:lumMod val="75000"/>
                  </a:schemeClr>
                </a:solidFill>
                <a:latin typeface="Arial" panose="020B0604020202020204" pitchFamily="34" charset="0"/>
                <a:cs typeface="Arial" panose="020B0604020202020204" pitchFamily="34" charset="0"/>
              </a:rPr>
              <a:t>May 2025</a:t>
            </a:r>
          </a:p>
        </p:txBody>
      </p:sp>
      <p:sp>
        <p:nvSpPr>
          <p:cNvPr id="4" name="Title 1">
            <a:extLst>
              <a:ext uri="{FF2B5EF4-FFF2-40B4-BE49-F238E27FC236}">
                <a16:creationId xmlns:a16="http://schemas.microsoft.com/office/drawing/2014/main" id="{44D8004C-64FD-A2F3-7443-F153694E202C}"/>
              </a:ext>
            </a:extLst>
          </p:cNvPr>
          <p:cNvSpPr txBox="1">
            <a:spLocks/>
          </p:cNvSpPr>
          <p:nvPr/>
        </p:nvSpPr>
        <p:spPr>
          <a:xfrm>
            <a:off x="1030018" y="264186"/>
            <a:ext cx="2227275" cy="312729"/>
          </a:xfrm>
          <a:prstGeom prst="rect">
            <a:avLst/>
          </a:prstGeom>
          <a:noFill/>
        </p:spPr>
        <p:txBody>
          <a:bodyPr vert="horz" lIns="91440" tIns="45720" rIns="91440" bIns="45720" rtlCol="0" anchor="ctr">
            <a:noAutofit/>
          </a:bodyPr>
          <a:lstStyle>
            <a:lvl1pPr algn="ctr" defTabSz="742950" rtl="0" eaLnBrk="1" latinLnBrk="0" hangingPunct="1">
              <a:lnSpc>
                <a:spcPct val="90000"/>
              </a:lnSpc>
              <a:spcBef>
                <a:spcPct val="0"/>
              </a:spcBef>
              <a:buNone/>
              <a:defRPr sz="4388" kern="1200">
                <a:solidFill>
                  <a:schemeClr val="bg1"/>
                </a:solidFill>
                <a:latin typeface="+mj-lt"/>
                <a:ea typeface="+mj-ea"/>
                <a:cs typeface="+mj-cs"/>
              </a:defRPr>
            </a:lvl1pPr>
          </a:lstStyle>
          <a:p>
            <a:pPr algn="l"/>
            <a:r>
              <a:rPr lang="en-AU" sz="900" b="0" i="0" dirty="0">
                <a:solidFill>
                  <a:srgbClr val="222222"/>
                </a:solidFill>
                <a:effectLst/>
                <a:latin typeface="Arial" panose="020B0604020202020204" pitchFamily="34" charset="0"/>
              </a:rPr>
              <a:t>SCAN FOR MORE DETAILS</a:t>
            </a:r>
          </a:p>
          <a:p>
            <a:pPr algn="l"/>
            <a:r>
              <a:rPr lang="en-AU" sz="900" dirty="0">
                <a:solidFill>
                  <a:srgbClr val="222222"/>
                </a:solidFill>
                <a:latin typeface="Arial" panose="020B0604020202020204" pitchFamily="34" charset="0"/>
                <a:cs typeface="Arial" panose="020B0604020202020204" pitchFamily="34" charset="0"/>
              </a:rPr>
              <a:t>ALL EVENTS ARE FREE</a:t>
            </a:r>
            <a:endParaRPr lang="en-US" sz="900" dirty="0">
              <a:solidFill>
                <a:schemeClr val="tx1"/>
              </a:solidFill>
              <a:latin typeface="Arial" panose="020B0604020202020204" pitchFamily="34" charset="0"/>
              <a:cs typeface="Arial" panose="020B0604020202020204" pitchFamily="34" charset="0"/>
            </a:endParaRPr>
          </a:p>
        </p:txBody>
      </p:sp>
      <p:pic>
        <p:nvPicPr>
          <p:cNvPr id="6" name="Picture 5" descr="A black background with a black square&#10;&#10;Description automatically generated with medium confidence">
            <a:extLst>
              <a:ext uri="{FF2B5EF4-FFF2-40B4-BE49-F238E27FC236}">
                <a16:creationId xmlns:a16="http://schemas.microsoft.com/office/drawing/2014/main" id="{E24B5E53-49DE-438E-031D-058FA127ED2D}"/>
              </a:ext>
            </a:extLst>
          </p:cNvPr>
          <p:cNvPicPr>
            <a:picLocks noChangeAspect="1"/>
          </p:cNvPicPr>
          <p:nvPr/>
        </p:nvPicPr>
        <p:blipFill>
          <a:blip r:embed="rId5"/>
          <a:stretch>
            <a:fillRect/>
          </a:stretch>
        </p:blipFill>
        <p:spPr>
          <a:xfrm>
            <a:off x="173882" y="-2567"/>
            <a:ext cx="595405" cy="595405"/>
          </a:xfrm>
          <a:prstGeom prst="rect">
            <a:avLst/>
          </a:prstGeom>
          <a:ln w="3175">
            <a:solidFill>
              <a:schemeClr val="tx1"/>
            </a:solidFill>
          </a:ln>
        </p:spPr>
      </p:pic>
      <p:sp>
        <p:nvSpPr>
          <p:cNvPr id="12" name="TextBox 11">
            <a:extLst>
              <a:ext uri="{FF2B5EF4-FFF2-40B4-BE49-F238E27FC236}">
                <a16:creationId xmlns:a16="http://schemas.microsoft.com/office/drawing/2014/main" id="{C91624EA-8906-7BC4-C364-91B85D3AA18F}"/>
              </a:ext>
            </a:extLst>
          </p:cNvPr>
          <p:cNvSpPr txBox="1"/>
          <p:nvPr/>
        </p:nvSpPr>
        <p:spPr>
          <a:xfrm>
            <a:off x="3414838" y="2119378"/>
            <a:ext cx="3430461" cy="2200602"/>
          </a:xfrm>
          <a:prstGeom prst="rect">
            <a:avLst/>
          </a:prstGeom>
          <a:noFill/>
        </p:spPr>
        <p:txBody>
          <a:bodyPr wrap="square" lIns="91440" tIns="45720" rIns="91440" bIns="45720" anchor="t">
            <a:spAutoFit/>
          </a:bodyPr>
          <a:lstStyle/>
          <a:p>
            <a:pPr eaLnBrk="0" hangingPunct="0">
              <a:spcAft>
                <a:spcPts val="300"/>
              </a:spcAft>
            </a:pPr>
            <a:r>
              <a:rPr lang="en-AU" sz="1000" b="1" dirty="0">
                <a:solidFill>
                  <a:schemeClr val="bg1"/>
                </a:solidFill>
                <a:effectLst/>
                <a:highlight>
                  <a:srgbClr val="57068C"/>
                </a:highlight>
                <a:latin typeface="Arial" panose="020B0604020202020204" pitchFamily="34" charset="0"/>
                <a:ea typeface="Times New Roman" panose="02020603050405020304" pitchFamily="18" charset="0"/>
                <a:cs typeface="Arial" panose="020B0604020202020204" pitchFamily="34" charset="0"/>
              </a:rPr>
              <a:t>Multidisciplinary</a:t>
            </a:r>
            <a:endParaRPr lang="en-US" sz="1000" b="1" dirty="0">
              <a:solidFill>
                <a:schemeClr val="accent1">
                  <a:lumMod val="75000"/>
                </a:schemeClr>
              </a:solidFill>
              <a:effectLst/>
              <a:highlight>
                <a:srgbClr val="57068C"/>
              </a:highlight>
              <a:latin typeface="Arial" panose="020B0604020202020204" pitchFamily="34" charset="0"/>
              <a:ea typeface="Times New Roman" panose="02020603050405020304" pitchFamily="18" charset="0"/>
              <a:cs typeface="Arial" panose="020B0604020202020204" pitchFamily="34" charset="0"/>
            </a:endParaRPr>
          </a:p>
          <a:p>
            <a:pPr eaLnBrk="0" hangingPunct="0">
              <a:spcAft>
                <a:spcPts val="300"/>
              </a:spcAft>
            </a:pPr>
            <a:r>
              <a:rPr lang="en-AU" sz="1050" b="1" u="sng" dirty="0">
                <a:solidFill>
                  <a:srgbClr val="57068C"/>
                </a:solidFill>
                <a:effectLst/>
                <a:uFill>
                  <a:solidFill>
                    <a:schemeClr val="bg1"/>
                  </a:solidFill>
                </a:uFill>
                <a:latin typeface="Arial"/>
                <a:ea typeface="Times New Roman" panose="02020603050405020304" pitchFamily="18" charset="0"/>
                <a:cs typeface="Arial"/>
                <a:hlinkClick r:id="rId6">
                  <a:extLst>
                    <a:ext uri="{A12FA001-AC4F-418D-AE19-62706E023703}">
                      <ahyp:hlinkClr xmlns:ahyp="http://schemas.microsoft.com/office/drawing/2018/hyperlinkcolor" val="tx"/>
                    </a:ext>
                  </a:extLst>
                </a:hlinkClick>
              </a:rPr>
              <a:t>Initial Assessment and Referral (IAR) </a:t>
            </a:r>
            <a:br>
              <a:rPr lang="en-AU" sz="1050" b="1" u="sng" dirty="0">
                <a:solidFill>
                  <a:srgbClr val="57068C"/>
                </a:solidFill>
                <a:effectLst/>
                <a:uFill>
                  <a:solidFill>
                    <a:schemeClr val="bg1"/>
                  </a:solidFill>
                </a:uFill>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br>
            <a:r>
              <a:rPr lang="en-AU" sz="1050" b="1" u="sng" dirty="0">
                <a:solidFill>
                  <a:srgbClr val="57068C"/>
                </a:solidFill>
                <a:effectLst/>
                <a:uFill>
                  <a:solidFill>
                    <a:schemeClr val="bg1"/>
                  </a:solidFill>
                </a:uFill>
                <a:latin typeface="Arial"/>
                <a:ea typeface="Times New Roman" panose="02020603050405020304" pitchFamily="18" charset="0"/>
                <a:cs typeface="Arial"/>
                <a:hlinkClick r:id="rId6">
                  <a:extLst>
                    <a:ext uri="{A12FA001-AC4F-418D-AE19-62706E023703}">
                      <ahyp:hlinkClr xmlns:ahyp="http://schemas.microsoft.com/office/drawing/2018/hyperlinkcolor" val="tx"/>
                    </a:ext>
                  </a:extLst>
                </a:hlinkClick>
              </a:rPr>
              <a:t>for mental health care –</a:t>
            </a:r>
            <a:r>
              <a:rPr lang="en-AU" sz="1050" b="1" u="sng" dirty="0">
                <a:solidFill>
                  <a:srgbClr val="57068C"/>
                </a:solidFill>
                <a:uFill>
                  <a:solidFill>
                    <a:schemeClr val="bg1"/>
                  </a:solidFill>
                </a:uFill>
                <a:latin typeface="Arial"/>
                <a:ea typeface="Times New Roman" panose="02020603050405020304" pitchFamily="18" charset="0"/>
                <a:cs typeface="Arial"/>
                <a:hlinkClick r:id="rId6">
                  <a:extLst>
                    <a:ext uri="{A12FA001-AC4F-418D-AE19-62706E023703}">
                      <ahyp:hlinkClr xmlns:ahyp="http://schemas.microsoft.com/office/drawing/2018/hyperlinkcolor" val="tx"/>
                    </a:ext>
                  </a:extLst>
                </a:hlinkClick>
              </a:rPr>
              <a:t> child </a:t>
            </a:r>
            <a:r>
              <a:rPr lang="en-AU" sz="1050" b="1" u="sng" dirty="0">
                <a:solidFill>
                  <a:srgbClr val="57068C"/>
                </a:solidFill>
                <a:effectLst/>
                <a:uFill>
                  <a:solidFill>
                    <a:schemeClr val="bg1"/>
                  </a:solidFill>
                </a:uFill>
                <a:latin typeface="Arial"/>
                <a:ea typeface="Times New Roman" panose="02020603050405020304" pitchFamily="18" charset="0"/>
                <a:cs typeface="Arial"/>
                <a:hlinkClick r:id="rId6">
                  <a:extLst>
                    <a:ext uri="{A12FA001-AC4F-418D-AE19-62706E023703}">
                      <ahyp:hlinkClr xmlns:ahyp="http://schemas.microsoft.com/office/drawing/2018/hyperlinkcolor" val="tx"/>
                    </a:ext>
                  </a:extLst>
                </a:hlinkClick>
              </a:rPr>
              <a:t>version </a:t>
            </a:r>
            <a:endParaRPr lang="en-AU" sz="1050" u="sng" dirty="0">
              <a:solidFill>
                <a:srgbClr val="57068C"/>
              </a:solidFill>
              <a:effectLst/>
              <a:uFill>
                <a:solidFill>
                  <a:schemeClr val="bg1"/>
                </a:solidFill>
              </a:uFill>
              <a:latin typeface="Arial"/>
              <a:ea typeface="Times New Roman" panose="02020603050405020304" pitchFamily="18" charset="0"/>
              <a:cs typeface="Arial"/>
            </a:endParaRPr>
          </a:p>
          <a:p>
            <a:pPr eaLnBrk="0" hangingPunct="0">
              <a:spcAft>
                <a:spcPts val="300"/>
              </a:spcAft>
            </a:pPr>
            <a:r>
              <a:rPr lang="en-US" sz="800" b="1" dirty="0">
                <a:effectLst/>
                <a:latin typeface="Arial" panose="020B0604020202020204" pitchFamily="34" charset="0"/>
                <a:ea typeface="Times New Roman" panose="02020603050405020304" pitchFamily="18" charset="0"/>
                <a:cs typeface="Arial" panose="020B0604020202020204" pitchFamily="34" charset="0"/>
              </a:rPr>
              <a:t>Webinar </a:t>
            </a:r>
          </a:p>
          <a:p>
            <a:pPr eaLnBrk="0" hangingPunct="0"/>
            <a:r>
              <a:rPr lang="en-US" sz="800" b="1" dirty="0">
                <a:latin typeface="Arial" panose="020B0604020202020204" pitchFamily="34" charset="0"/>
                <a:ea typeface="Times New Roman" panose="02020603050405020304" pitchFamily="18" charset="0"/>
                <a:cs typeface="Arial" panose="020B0604020202020204" pitchFamily="34" charset="0"/>
              </a:rPr>
              <a:t>Wednesday</a:t>
            </a:r>
            <a:r>
              <a:rPr lang="en-US" sz="800" b="1" dirty="0">
                <a:effectLst/>
                <a:latin typeface="Arial" panose="020B0604020202020204" pitchFamily="34" charset="0"/>
                <a:ea typeface="Times New Roman" panose="02020603050405020304" pitchFamily="18" charset="0"/>
                <a:cs typeface="Arial" panose="020B0604020202020204" pitchFamily="34" charset="0"/>
              </a:rPr>
              <a:t> 14 May</a:t>
            </a:r>
          </a:p>
          <a:p>
            <a:pPr eaLnBrk="0" hangingPunct="0">
              <a:spcAft>
                <a:spcPts val="300"/>
              </a:spcAft>
            </a:pPr>
            <a:r>
              <a:rPr lang="en-US" sz="800" dirty="0">
                <a:latin typeface="Arial" panose="020B0604020202020204" pitchFamily="34" charset="0"/>
                <a:ea typeface="Times New Roman" panose="02020603050405020304" pitchFamily="18" charset="0"/>
                <a:cs typeface="Arial" panose="020B0604020202020204" pitchFamily="34" charset="0"/>
              </a:rPr>
              <a:t>12</a:t>
            </a:r>
            <a:r>
              <a:rPr lang="en-US" sz="800" dirty="0">
                <a:effectLst/>
                <a:latin typeface="Arial" panose="020B0604020202020204" pitchFamily="34" charset="0"/>
                <a:ea typeface="Times New Roman" panose="02020603050405020304" pitchFamily="18" charset="0"/>
                <a:cs typeface="Arial" panose="020B0604020202020204" pitchFamily="34" charset="0"/>
              </a:rPr>
              <a:t>-2pm </a:t>
            </a:r>
            <a:endParaRPr lang="en-AU" sz="800" dirty="0">
              <a:effectLst/>
              <a:latin typeface="Arial" panose="020B0604020202020204" pitchFamily="34" charset="0"/>
              <a:ea typeface="Times New Roman" panose="02020603050405020304" pitchFamily="18" charset="0"/>
              <a:cs typeface="Arial" panose="020B0604020202020204" pitchFamily="34" charset="0"/>
            </a:endParaRPr>
          </a:p>
          <a:p>
            <a:pPr algn="l"/>
            <a:r>
              <a:rPr lang="en-GB" sz="800" kern="100" dirty="0">
                <a:solidFill>
                  <a:prstClr val="black"/>
                </a:solidFill>
                <a:latin typeface="Arial" panose="020B0604020202020204" pitchFamily="34" charset="0"/>
                <a:ea typeface="Calibri" panose="020F0502020204030204" pitchFamily="34" charset="0"/>
                <a:cs typeface="Arial" panose="020B0604020202020204" pitchFamily="34" charset="0"/>
              </a:rPr>
              <a:t>This free online tool aims to standardise the assessment of people seeking mental health support in primary healthcare settings. The IAR tool is currently being used by the Tasmanian Department of Health for the Head to Health Phone Service, and is a core function of the Central Intake and Referral Service (CIRS).</a:t>
            </a:r>
          </a:p>
          <a:p>
            <a:pPr algn="l"/>
            <a:r>
              <a:rPr lang="en-GB" sz="800" kern="100" dirty="0">
                <a:solidFill>
                  <a:prstClr val="black"/>
                </a:solidFill>
                <a:latin typeface="Arial" panose="020B0604020202020204" pitchFamily="34" charset="0"/>
                <a:ea typeface="Calibri" panose="020F0502020204030204" pitchFamily="34" charset="0"/>
                <a:cs typeface="Arial" panose="020B0604020202020204" pitchFamily="34" charset="0"/>
              </a:rPr>
              <a:t>This session will use an adaptation of the tool designed for children, and will be joined by Dr Tim Jones, a senior medical educator with the RACGP, who has an interest in child and infant health. He is passionate about supporting parents and families in a holistic manner.</a:t>
            </a:r>
            <a:endParaRPr lang="en-AU" sz="900" dirty="0">
              <a:effectLst/>
              <a:latin typeface="Arial" panose="020B0604020202020204" pitchFamily="34" charset="0"/>
              <a:ea typeface="Times New Roman" panose="02020603050405020304" pitchFamily="18" charset="0"/>
              <a:cs typeface="Arial" panose="020B0604020202020204" pitchFamily="34" charset="0"/>
            </a:endParaRPr>
          </a:p>
        </p:txBody>
      </p:sp>
      <p:pic>
        <p:nvPicPr>
          <p:cNvPr id="10" name="Graphic 4" descr="Teacher with solid fill">
            <a:extLst>
              <a:ext uri="{FF2B5EF4-FFF2-40B4-BE49-F238E27FC236}">
                <a16:creationId xmlns:a16="http://schemas.microsoft.com/office/drawing/2014/main" id="{C3A1DD39-C778-80D2-0887-A99505CBBA1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903637" y="627467"/>
            <a:ext cx="362307" cy="362307"/>
          </a:xfrm>
          <a:prstGeom prst="rect">
            <a:avLst/>
          </a:prstGeom>
        </p:spPr>
      </p:pic>
      <p:sp>
        <p:nvSpPr>
          <p:cNvPr id="11" name="TextBox 10">
            <a:extLst>
              <a:ext uri="{FF2B5EF4-FFF2-40B4-BE49-F238E27FC236}">
                <a16:creationId xmlns:a16="http://schemas.microsoft.com/office/drawing/2014/main" id="{5446ECFE-24C0-CBC8-290E-627B89FFAF7B}"/>
              </a:ext>
            </a:extLst>
          </p:cNvPr>
          <p:cNvSpPr txBox="1"/>
          <p:nvPr/>
        </p:nvSpPr>
        <p:spPr>
          <a:xfrm>
            <a:off x="53575" y="2721718"/>
            <a:ext cx="3512494" cy="22082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defRPr/>
            </a:pPr>
            <a:r>
              <a:rPr kumimoji="0" lang="en-AU" sz="1000" b="1" i="0" u="none" strike="noStrike" kern="1200" cap="none" spc="0" normalizeH="0" baseline="0" noProof="0" dirty="0">
                <a:ln>
                  <a:noFill/>
                </a:ln>
                <a:solidFill>
                  <a:srgbClr val="FFFFFF"/>
                </a:solidFill>
                <a:effectLst/>
                <a:highlight>
                  <a:srgbClr val="4B92DB"/>
                </a:highlight>
                <a:uLnTx/>
                <a:uFillTx/>
                <a:latin typeface="Arial"/>
                <a:ea typeface="+mn-ea"/>
                <a:cs typeface="Arial"/>
              </a:rPr>
              <a:t>General Practitioners</a:t>
            </a:r>
            <a:r>
              <a:rPr lang="en-AU" sz="1000" b="1" dirty="0">
                <a:solidFill>
                  <a:srgbClr val="FFFFFF"/>
                </a:solidFill>
                <a:highlight>
                  <a:srgbClr val="4B92DB"/>
                </a:highlight>
                <a:latin typeface="Arial"/>
                <a:cs typeface="Arial"/>
              </a:rPr>
              <a:t> </a:t>
            </a:r>
            <a:br>
              <a:rPr lang="en-AU" dirty="0">
                <a:highlight>
                  <a:srgbClr val="4B92DB"/>
                </a:highlight>
                <a:latin typeface="The Hand Black"/>
              </a:rPr>
            </a:br>
            <a:r>
              <a:rPr lang="en-GB" sz="1050" b="1" dirty="0">
                <a:solidFill>
                  <a:schemeClr val="accent5"/>
                </a:solidFill>
                <a:uFill>
                  <a:solidFill>
                    <a:prstClr val="white"/>
                  </a:solidFill>
                </a:uFill>
                <a:latin typeface="Arial"/>
                <a:cs typeface="Arial"/>
                <a:hlinkClick r:id="rId9">
                  <a:extLst>
                    <a:ext uri="{A12FA001-AC4F-418D-AE19-62706E023703}">
                      <ahyp:hlinkClr xmlns:ahyp="http://schemas.microsoft.com/office/drawing/2018/hyperlinkcolor" val="tx"/>
                    </a:ext>
                  </a:extLst>
                </a:hlinkClick>
              </a:rPr>
              <a:t>Cardiology at the interface of primary and secondary care – Managing atrial fibrillation in primary care: A practical approach for GPs </a:t>
            </a:r>
            <a:endParaRPr lang="en-GB" sz="1050" b="1" dirty="0">
              <a:solidFill>
                <a:schemeClr val="accent5"/>
              </a:solidFill>
              <a:uFill>
                <a:solidFill>
                  <a:prstClr val="white"/>
                </a:solidFill>
              </a:uFill>
              <a:latin typeface="Arial"/>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Arial"/>
                <a:ea typeface="+mn-ea"/>
                <a:cs typeface="Arial"/>
              </a:rPr>
              <a:t>Webinar </a:t>
            </a:r>
          </a:p>
          <a:p>
            <a:r>
              <a:rPr lang="en-US" sz="800" b="1" u="sng" dirty="0">
                <a:uFill>
                  <a:solidFill>
                    <a:schemeClr val="bg1"/>
                  </a:solidFill>
                </a:uFill>
                <a:latin typeface="Arial"/>
                <a:cs typeface="Arial"/>
              </a:rPr>
              <a:t>Wednesday 7 May</a:t>
            </a:r>
            <a:br>
              <a:rPr lang="en-US" sz="800" b="1" dirty="0">
                <a:latin typeface="Arial"/>
                <a:ea typeface="Calibri"/>
                <a:cs typeface="Arial"/>
              </a:rPr>
            </a:br>
            <a:r>
              <a:rPr lang="en-US" sz="800" dirty="0">
                <a:latin typeface="Arial"/>
                <a:ea typeface="Calibri"/>
                <a:cs typeface="Arial"/>
              </a:rPr>
              <a:t>6.30-8pm </a:t>
            </a:r>
            <a:br>
              <a:rPr lang="en-US" sz="800" b="1" dirty="0">
                <a:latin typeface="Arial"/>
                <a:ea typeface="Calibri"/>
                <a:cs typeface="Arial"/>
              </a:rPr>
            </a:br>
            <a:r>
              <a:rPr lang="en-GB" sz="800" dirty="0">
                <a:solidFill>
                  <a:prstClr val="black"/>
                </a:solidFill>
                <a:latin typeface="Arial"/>
                <a:cs typeface="Arial"/>
              </a:rPr>
              <a:t>Managing atrial fibrillation in primary care is the second in a six-part webinar series “cardiology at the interface of primary and secondary care” that explores the interface between primary and secondary care in the management of cardiac patients.</a:t>
            </a:r>
          </a:p>
          <a:p>
            <a:endParaRPr lang="en-GB" sz="800" dirty="0">
              <a:solidFill>
                <a:prstClr val="black"/>
              </a:solidFill>
              <a:latin typeface="Arial"/>
              <a:cs typeface="Arial"/>
            </a:endParaRPr>
          </a:p>
          <a:p>
            <a:r>
              <a:rPr lang="en-GB" sz="800" dirty="0">
                <a:solidFill>
                  <a:prstClr val="black"/>
                </a:solidFill>
                <a:latin typeface="Arial"/>
                <a:cs typeface="Arial"/>
              </a:rPr>
              <a:t>This 90-minute interactive webinar will discuss the current provision of cardiac rehabilitation in Tasmania with an exploration of a more contemporary approach to improve the secondary prevention of patients with cardiovascular disease</a:t>
            </a:r>
            <a:endParaRPr lang="en-US" sz="800" dirty="0">
              <a:latin typeface="Arial"/>
              <a:cs typeface="Arial"/>
            </a:endParaRPr>
          </a:p>
        </p:txBody>
      </p:sp>
      <p:pic>
        <p:nvPicPr>
          <p:cNvPr id="15" name="Graphic 14" descr="Monitor with solid fill">
            <a:extLst>
              <a:ext uri="{FF2B5EF4-FFF2-40B4-BE49-F238E27FC236}">
                <a16:creationId xmlns:a16="http://schemas.microsoft.com/office/drawing/2014/main" id="{7C137FFB-672C-79F3-72F8-215E238382B5}"/>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2907705" y="2521282"/>
            <a:ext cx="362307" cy="362307"/>
          </a:xfrm>
          <a:prstGeom prst="rect">
            <a:avLst/>
          </a:prstGeom>
        </p:spPr>
      </p:pic>
      <p:sp>
        <p:nvSpPr>
          <p:cNvPr id="19" name="TextBox 18">
            <a:extLst>
              <a:ext uri="{FF2B5EF4-FFF2-40B4-BE49-F238E27FC236}">
                <a16:creationId xmlns:a16="http://schemas.microsoft.com/office/drawing/2014/main" id="{DF533393-C50F-FC7D-2156-A5E7604EB1C6}"/>
              </a:ext>
            </a:extLst>
          </p:cNvPr>
          <p:cNvSpPr txBox="1"/>
          <p:nvPr/>
        </p:nvSpPr>
        <p:spPr>
          <a:xfrm>
            <a:off x="71463" y="4930302"/>
            <a:ext cx="3418557" cy="20851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defRPr/>
            </a:pPr>
            <a:r>
              <a:rPr kumimoji="0" lang="en-AU" sz="1000" b="1" i="0" u="none" strike="noStrike" kern="1200" cap="none" spc="0" normalizeH="0" baseline="0" noProof="0" dirty="0">
                <a:ln>
                  <a:noFill/>
                </a:ln>
                <a:solidFill>
                  <a:srgbClr val="FFFFFF"/>
                </a:solidFill>
                <a:effectLst/>
                <a:highlight>
                  <a:srgbClr val="4B92DB"/>
                </a:highlight>
                <a:uLnTx/>
                <a:uFillTx/>
                <a:latin typeface="Arial"/>
                <a:ea typeface="+mn-ea"/>
                <a:cs typeface="Arial"/>
              </a:rPr>
              <a:t>General Practitioners</a:t>
            </a:r>
            <a:r>
              <a:rPr lang="en-AU" sz="1000" b="1" dirty="0">
                <a:solidFill>
                  <a:srgbClr val="FFFFFF"/>
                </a:solidFill>
                <a:highlight>
                  <a:srgbClr val="4B92DB"/>
                </a:highlight>
                <a:latin typeface="Arial"/>
                <a:cs typeface="Arial"/>
              </a:rPr>
              <a:t> </a:t>
            </a:r>
            <a:br>
              <a:rPr lang="en-AU" dirty="0">
                <a:highlight>
                  <a:srgbClr val="4B92DB"/>
                </a:highlight>
                <a:latin typeface="The Hand Black"/>
              </a:rPr>
            </a:br>
            <a:r>
              <a:rPr lang="en-GB" sz="1050" b="1" dirty="0">
                <a:solidFill>
                  <a:srgbClr val="4B92DB"/>
                </a:solidFill>
                <a:uFill>
                  <a:solidFill>
                    <a:prstClr val="white"/>
                  </a:solidFill>
                </a:uFill>
                <a:latin typeface="Arial"/>
                <a:cs typeface="Arial"/>
                <a:hlinkClick r:id="rId12">
                  <a:extLst>
                    <a:ext uri="{A12FA001-AC4F-418D-AE19-62706E023703}">
                      <ahyp:hlinkClr xmlns:ahyp="http://schemas.microsoft.com/office/drawing/2018/hyperlinkcolor" val="tx"/>
                    </a:ext>
                  </a:extLst>
                </a:hlinkClick>
              </a:rPr>
              <a:t>ABC OF CBT: Skills for GP’s</a:t>
            </a:r>
            <a:endParaRPr lang="en-GB" sz="1050" b="1" dirty="0">
              <a:solidFill>
                <a:srgbClr val="4B92DB"/>
              </a:solidFill>
              <a:uFill>
                <a:solidFill>
                  <a:prstClr val="white"/>
                </a:solidFill>
              </a:uFill>
              <a:latin typeface="Arial"/>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Arial"/>
                <a:ea typeface="+mn-ea"/>
                <a:cs typeface="Arial"/>
              </a:rPr>
              <a:t>Workshop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Arial"/>
              </a:rPr>
              <a:t>CPD accredited RACGP &amp; ACRRM (21.5 hours) </a:t>
            </a:r>
            <a:endParaRPr lang="en-US" sz="800" b="1" i="0" u="none" strike="noStrike" kern="1200" cap="none" spc="0" normalizeH="0" baseline="0" noProof="0" dirty="0">
              <a:ln>
                <a:noFill/>
              </a:ln>
              <a:solidFill>
                <a:prstClr val="black"/>
              </a:solidFill>
              <a:effectLst/>
              <a:uLnTx/>
              <a:uFillTx/>
              <a:latin typeface="Arial"/>
              <a:cs typeface="Arial"/>
            </a:endParaRPr>
          </a:p>
          <a:p>
            <a:pPr>
              <a:spcAft>
                <a:spcPts val="300"/>
              </a:spcAft>
              <a:defRPr/>
            </a:pPr>
            <a:r>
              <a:rPr lang="en-US" sz="800" b="1" u="sng" dirty="0">
                <a:uFill>
                  <a:solidFill>
                    <a:schemeClr val="bg1"/>
                  </a:solidFill>
                </a:uFill>
                <a:latin typeface="Arial"/>
                <a:cs typeface="Arial"/>
                <a:hlinkClick r:id="rId12">
                  <a:extLst>
                    <a:ext uri="{A12FA001-AC4F-418D-AE19-62706E023703}">
                      <ahyp:hlinkClr xmlns:ahyp="http://schemas.microsoft.com/office/drawing/2018/hyperlinkcolor" val="tx"/>
                    </a:ext>
                  </a:extLst>
                </a:hlinkClick>
              </a:rPr>
              <a:t>Saturday 10 </a:t>
            </a:r>
            <a:r>
              <a:rPr lang="en-US" sz="800" b="1" dirty="0">
                <a:latin typeface="Arial"/>
                <a:ea typeface="Calibri"/>
                <a:cs typeface="Arial"/>
              </a:rPr>
              <a:t>&amp; 24</a:t>
            </a:r>
            <a:r>
              <a:rPr lang="en-US" sz="800" b="1" baseline="30000" dirty="0">
                <a:latin typeface="Arial"/>
                <a:ea typeface="Calibri"/>
                <a:cs typeface="Arial"/>
              </a:rPr>
              <a:t> </a:t>
            </a:r>
            <a:r>
              <a:rPr lang="en-US" sz="800" b="1" dirty="0">
                <a:latin typeface="Arial"/>
                <a:ea typeface="Calibri"/>
                <a:cs typeface="Arial"/>
              </a:rPr>
              <a:t>May (both dates are mandatory) </a:t>
            </a:r>
            <a:br>
              <a:rPr lang="en-US" sz="800" b="1" dirty="0">
                <a:latin typeface="Arial"/>
                <a:ea typeface="Calibri"/>
                <a:cs typeface="Arial"/>
              </a:rPr>
            </a:br>
            <a:r>
              <a:rPr lang="en-US" sz="800" b="1" dirty="0">
                <a:latin typeface="Arial"/>
                <a:ea typeface="Calibri"/>
                <a:cs typeface="Arial"/>
              </a:rPr>
              <a:t>Hobart</a:t>
            </a:r>
            <a:br>
              <a:rPr lang="en-US" sz="800" b="1" dirty="0">
                <a:latin typeface="Arial"/>
                <a:ea typeface="Calibri"/>
                <a:cs typeface="Arial"/>
              </a:rPr>
            </a:br>
            <a:r>
              <a:rPr lang="en-US" sz="800" dirty="0">
                <a:latin typeface="Arial"/>
                <a:ea typeface="Calibri"/>
                <a:cs typeface="Arial"/>
              </a:rPr>
              <a:t>9am-5pm </a:t>
            </a:r>
            <a:br>
              <a:rPr lang="en-US" sz="800" b="1" dirty="0">
                <a:latin typeface="Arial"/>
                <a:ea typeface="Calibri"/>
                <a:cs typeface="Arial"/>
              </a:rPr>
            </a:br>
            <a:endParaRPr lang="en-US" sz="800" b="1" dirty="0">
              <a:latin typeface="Arial"/>
              <a:ea typeface="Calibri"/>
              <a:cs typeface="Arial"/>
            </a:endParaRPr>
          </a:p>
          <a:p>
            <a:pPr>
              <a:spcAft>
                <a:spcPts val="300"/>
              </a:spcAft>
              <a:defRPr/>
            </a:pPr>
            <a:r>
              <a:rPr lang="en-AU" sz="800" dirty="0">
                <a:latin typeface="Arial"/>
                <a:cs typeface="Arial"/>
              </a:rPr>
              <a:t>Black Dog Institute will be facilitating the ABC of CBT. This training will provide GP’s with a broad range of psychological skills readily applied in a general practice setting. Successful completion of the program also fulfills the criteria for FPS Skills Training accreditation allowing GP’s to access Medicare item numbers for the delivery of focussed psychological strategies. </a:t>
            </a:r>
            <a:endParaRPr lang="en-US" sz="800" dirty="0"/>
          </a:p>
          <a:p>
            <a:pPr>
              <a:defRPr/>
            </a:pPr>
            <a:endParaRPr lang="en-US" sz="800" dirty="0">
              <a:latin typeface="Arial"/>
              <a:cs typeface="Arial"/>
            </a:endParaRPr>
          </a:p>
        </p:txBody>
      </p:sp>
      <p:sp>
        <p:nvSpPr>
          <p:cNvPr id="25" name="TextBox 24">
            <a:extLst>
              <a:ext uri="{FF2B5EF4-FFF2-40B4-BE49-F238E27FC236}">
                <a16:creationId xmlns:a16="http://schemas.microsoft.com/office/drawing/2014/main" id="{96430B04-2928-A022-F25E-4ECD3219D177}"/>
              </a:ext>
            </a:extLst>
          </p:cNvPr>
          <p:cNvSpPr txBox="1"/>
          <p:nvPr/>
        </p:nvSpPr>
        <p:spPr>
          <a:xfrm>
            <a:off x="3408538" y="104894"/>
            <a:ext cx="3482801" cy="205928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FFFF"/>
                </a:solidFill>
                <a:effectLst/>
                <a:highlight>
                  <a:srgbClr val="57068C"/>
                </a:highlight>
                <a:uLnTx/>
                <a:uFillTx/>
                <a:latin typeface="Arial"/>
                <a:ea typeface="+mn-ea"/>
                <a:cs typeface="Arial"/>
              </a:rPr>
              <a:t>Multidisciplinary</a:t>
            </a:r>
            <a:endParaRPr kumimoji="0" lang="en-AU" sz="1000" b="0" i="0" u="none" strike="noStrike" kern="1200" cap="none" spc="0" normalizeH="0" baseline="0" noProof="0" dirty="0">
              <a:ln>
                <a:noFill/>
              </a:ln>
              <a:solidFill>
                <a:prstClr val="black"/>
              </a:solidFill>
              <a:effectLst/>
              <a:uLnTx/>
              <a:uFillTx/>
              <a:latin typeface="The Hand Blac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srgbClr val="57068C"/>
                </a:solidFill>
                <a:effectLst/>
                <a:uLnTx/>
                <a:uFill>
                  <a:solidFill>
                    <a:prstClr val="white"/>
                  </a:solidFill>
                </a:uFill>
                <a:latin typeface="Arial"/>
                <a:ea typeface="+mn-ea"/>
                <a:cs typeface="Arial"/>
                <a:hlinkClick r:id="rId13">
                  <a:extLst>
                    <a:ext uri="{A12FA001-AC4F-418D-AE19-62706E023703}">
                      <ahyp:hlinkClr xmlns:ahyp="http://schemas.microsoft.com/office/drawing/2018/hyperlinkcolor" val="tx"/>
                    </a:ext>
                  </a:extLst>
                </a:hlinkClick>
              </a:rPr>
              <a:t>Mental health continuum of care – Clinical consultation </a:t>
            </a:r>
            <a:endParaRPr kumimoji="0" lang="en-US" sz="1050" b="1" i="0" u="none" strike="noStrike" kern="1200" cap="none" spc="0" normalizeH="0" baseline="0" noProof="0" dirty="0">
              <a:ln>
                <a:noFill/>
              </a:ln>
              <a:solidFill>
                <a:srgbClr val="57068C"/>
              </a:solidFill>
              <a:effectLst/>
              <a:uLnTx/>
              <a:uFill>
                <a:solidFill>
                  <a:prstClr val="white"/>
                </a:solidFill>
              </a:uFill>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800" b="1" i="0" u="none" strike="noStrike" kern="100" cap="none" spc="0" normalizeH="0" baseline="0" noProof="0" dirty="0">
                <a:ln>
                  <a:noFill/>
                </a:ln>
                <a:solidFill>
                  <a:prstClr val="black"/>
                </a:solidFill>
                <a:effectLst/>
                <a:uLnTx/>
                <a:uFillTx/>
                <a:latin typeface="Arial"/>
                <a:ea typeface="Calibri"/>
                <a:cs typeface="Arial"/>
              </a:rPr>
              <a:t>Webinar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effectLst/>
                <a:uLnTx/>
                <a:uFillTx/>
                <a:latin typeface="Arial"/>
                <a:ea typeface="+mn-ea"/>
                <a:cs typeface="Arial"/>
              </a:rPr>
              <a:t>Tuesday 13 May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prstClr val="black"/>
                </a:solidFill>
                <a:latin typeface="Arial"/>
                <a:cs typeface="Arial"/>
              </a:rPr>
              <a:t>6.30-7.30</a:t>
            </a:r>
            <a:r>
              <a:rPr kumimoji="0" lang="en-US" sz="800" b="0" i="0" u="none" strike="noStrike" kern="1200" cap="none" spc="0" normalizeH="0" baseline="0" noProof="0" dirty="0">
                <a:ln>
                  <a:noFill/>
                </a:ln>
                <a:solidFill>
                  <a:prstClr val="black"/>
                </a:solidFill>
                <a:effectLst/>
                <a:uLnTx/>
                <a:uFillTx/>
                <a:latin typeface="Arial"/>
                <a:ea typeface="+mn-ea"/>
                <a:cs typeface="Arial"/>
              </a:rPr>
              <a:t>pm </a:t>
            </a:r>
          </a:p>
          <a:p>
            <a:pPr>
              <a:lnSpc>
                <a:spcPct val="115000"/>
              </a:lnSpc>
              <a:spcAft>
                <a:spcPts val="800"/>
              </a:spcAft>
            </a:pPr>
            <a:r>
              <a:rPr lang="en-AU" sz="800" dirty="0">
                <a:latin typeface="Arial"/>
                <a:cs typeface="Arial"/>
              </a:rPr>
              <a:t>Primary Health Tasmania’s Mental Health Continuum of Care Project aims to improve Tasmanians’ experience of and outcomes from the mental health services we commission.  We are committed to an inclusive development process for the new model. We believe the best outcomes are achieved when the development of new models is collaborative.  Multidisciplinary clinicals who provide mental health support are invited to offer important insights and perspectives about the current mental health landscape in Tasmania.</a:t>
            </a:r>
          </a:p>
        </p:txBody>
      </p:sp>
      <p:sp>
        <p:nvSpPr>
          <p:cNvPr id="30" name="TextBox 29">
            <a:extLst>
              <a:ext uri="{FF2B5EF4-FFF2-40B4-BE49-F238E27FC236}">
                <a16:creationId xmlns:a16="http://schemas.microsoft.com/office/drawing/2014/main" id="{AAACDE62-EBC6-56C5-461D-F05F7B499F28}"/>
              </a:ext>
            </a:extLst>
          </p:cNvPr>
          <p:cNvSpPr txBox="1"/>
          <p:nvPr/>
        </p:nvSpPr>
        <p:spPr>
          <a:xfrm>
            <a:off x="6944951" y="2098348"/>
            <a:ext cx="2948167" cy="22377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defRPr/>
            </a:pPr>
            <a:r>
              <a:rPr kumimoji="0" lang="en-AU" sz="1000" b="1" i="0" u="none" strike="noStrike" kern="1200" cap="none" spc="0" normalizeH="0" baseline="0" noProof="0" dirty="0">
                <a:ln>
                  <a:noFill/>
                </a:ln>
                <a:solidFill>
                  <a:srgbClr val="FFFFFF"/>
                </a:solidFill>
                <a:effectLst/>
                <a:highlight>
                  <a:srgbClr val="4B92DB"/>
                </a:highlight>
                <a:uLnTx/>
                <a:uFillTx/>
                <a:latin typeface="Arial"/>
                <a:ea typeface="+mn-ea"/>
                <a:cs typeface="Arial"/>
              </a:rPr>
              <a:t>General Practitioners</a:t>
            </a:r>
            <a:r>
              <a:rPr lang="en-AU" sz="1000" b="1" dirty="0">
                <a:solidFill>
                  <a:srgbClr val="FFFFFF"/>
                </a:solidFill>
                <a:highlight>
                  <a:srgbClr val="4B92DB"/>
                </a:highlight>
                <a:latin typeface="Arial"/>
                <a:cs typeface="Arial"/>
              </a:rPr>
              <a:t> </a:t>
            </a:r>
            <a:br>
              <a:rPr lang="en-AU" dirty="0">
                <a:highlight>
                  <a:srgbClr val="4B92DB"/>
                </a:highlight>
                <a:latin typeface="The Hand Black"/>
              </a:rPr>
            </a:br>
            <a:r>
              <a:rPr lang="en-GB" sz="1050" b="1" dirty="0">
                <a:solidFill>
                  <a:srgbClr val="4B92DB"/>
                </a:solidFill>
                <a:uFill>
                  <a:solidFill>
                    <a:prstClr val="white"/>
                  </a:solidFill>
                </a:uFill>
                <a:latin typeface="Arial"/>
                <a:cs typeface="Arial"/>
                <a:hlinkClick r:id="rId14">
                  <a:extLst>
                    <a:ext uri="{A12FA001-AC4F-418D-AE19-62706E023703}">
                      <ahyp:hlinkClr xmlns:ahyp="http://schemas.microsoft.com/office/drawing/2018/hyperlinkcolor" val="tx"/>
                    </a:ext>
                  </a:extLst>
                </a:hlinkClick>
              </a:rPr>
              <a:t>Mental health continuum of care – Clinical consultations </a:t>
            </a:r>
            <a:endParaRPr lang="en-GB" sz="1050" b="1" dirty="0">
              <a:solidFill>
                <a:srgbClr val="4B92DB"/>
              </a:solidFill>
              <a:uFill>
                <a:solidFill>
                  <a:prstClr val="white"/>
                </a:solidFill>
              </a:uFill>
              <a:latin typeface="Arial"/>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Arial"/>
                <a:ea typeface="+mn-ea"/>
                <a:cs typeface="Arial"/>
              </a:rPr>
              <a:t>Webinar </a:t>
            </a:r>
          </a:p>
          <a:p>
            <a:pPr>
              <a:lnSpc>
                <a:spcPct val="115000"/>
              </a:lnSpc>
              <a:spcAft>
                <a:spcPts val="800"/>
              </a:spcAft>
            </a:pPr>
            <a:r>
              <a:rPr kumimoji="0" lang="en-US" sz="800" b="1" i="0" u="none" strike="noStrike" kern="1200" cap="none" spc="0" normalizeH="0" baseline="0" noProof="0" dirty="0">
                <a:ln>
                  <a:noFill/>
                </a:ln>
                <a:effectLst/>
                <a:uLnTx/>
                <a:uFillTx/>
                <a:latin typeface="Arial"/>
                <a:ea typeface="+mn-ea"/>
                <a:cs typeface="Arial"/>
              </a:rPr>
              <a:t>Thursday 15 May </a:t>
            </a:r>
            <a:br>
              <a:rPr lang="en-US" sz="800" b="1" dirty="0">
                <a:latin typeface="Arial"/>
                <a:ea typeface="Calibri"/>
                <a:cs typeface="Arial"/>
              </a:rPr>
            </a:br>
            <a:r>
              <a:rPr lang="en-US" sz="800" dirty="0">
                <a:latin typeface="Arial"/>
                <a:ea typeface="Calibri"/>
                <a:cs typeface="Arial"/>
              </a:rPr>
              <a:t>6.30-7.30pm </a:t>
            </a:r>
            <a:br>
              <a:rPr lang="en-US" sz="800" b="1" dirty="0">
                <a:latin typeface="Arial"/>
                <a:ea typeface="Calibri"/>
                <a:cs typeface="Arial"/>
              </a:rPr>
            </a:br>
            <a:r>
              <a:rPr lang="en-AU" sz="800" kern="100" dirty="0">
                <a:solidFill>
                  <a:prstClr val="black"/>
                </a:solidFill>
                <a:latin typeface="Arial" panose="020B0604020202020204" pitchFamily="34" charset="0"/>
                <a:ea typeface="Calibri" panose="020F0502020204030204" pitchFamily="34" charset="0"/>
                <a:cs typeface="Arial" panose="020B0604020202020204" pitchFamily="34" charset="0"/>
              </a:rPr>
              <a:t>Primary Health Tasmania’s Mental Health Continuum of Care Project aims to improve Tasmanians’ experience of and outcomes from the mental health services we commission.  We are committed to an inclusive development process for the new model. We believe the best outcomes are achieved when the development of new models is collaborative.  GPs are invited to offer important insights and perspectives about the current mental health landscape in Tasmania.</a:t>
            </a:r>
          </a:p>
        </p:txBody>
      </p:sp>
      <p:pic>
        <p:nvPicPr>
          <p:cNvPr id="31" name="Graphic 4" descr="Teacher with solid fill">
            <a:extLst>
              <a:ext uri="{FF2B5EF4-FFF2-40B4-BE49-F238E27FC236}">
                <a16:creationId xmlns:a16="http://schemas.microsoft.com/office/drawing/2014/main" id="{AD4B1F0C-B37C-B52D-D9AE-DD9C8FCEEF62}"/>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2903637" y="4824779"/>
            <a:ext cx="362307" cy="362307"/>
          </a:xfrm>
          <a:prstGeom prst="rect">
            <a:avLst/>
          </a:prstGeom>
        </p:spPr>
      </p:pic>
      <p:pic>
        <p:nvPicPr>
          <p:cNvPr id="32" name="Picture 2" descr="Meeting outline">
            <a:extLst>
              <a:ext uri="{FF2B5EF4-FFF2-40B4-BE49-F238E27FC236}">
                <a16:creationId xmlns:a16="http://schemas.microsoft.com/office/drawing/2014/main" id="{1C5DB34D-BD04-E8A6-0AAE-4C765B1500EB}"/>
              </a:ext>
            </a:extLst>
          </p:cNvPr>
          <p:cNvPicPr>
            <a:picLocks noChangeAspect="1" noChangeArrowheads="1"/>
          </p:cNvPicPr>
          <p:nvPr/>
        </p:nvPicPr>
        <p:blipFill>
          <a:blip r:embed="rId17">
            <a:duotone>
              <a:prstClr val="black"/>
              <a:srgbClr val="4B92DB">
                <a:tint val="45000"/>
                <a:satMod val="400000"/>
              </a:srgbClr>
            </a:duotone>
            <a:extLst>
              <a:ext uri="{BEBA8EAE-BF5A-486C-A8C5-ECC9F3942E4B}">
                <a14:imgProps xmlns:a14="http://schemas.microsoft.com/office/drawing/2010/main">
                  <a14:imgLayer r:embed="rId18">
                    <a14:imgEffect>
                      <a14:brightnessContrast bright="40000"/>
                    </a14:imgEffect>
                  </a14:imgLayer>
                </a14:imgProps>
              </a:ext>
              <a:ext uri="{28A0092B-C50C-407E-A947-70E740481C1C}">
                <a14:useLocalDpi xmlns:a14="http://schemas.microsoft.com/office/drawing/2010/main" val="0"/>
              </a:ext>
            </a:extLst>
          </a:blip>
          <a:srcRect/>
          <a:stretch>
            <a:fillRect/>
          </a:stretch>
        </p:blipFill>
        <p:spPr bwMode="auto">
          <a:xfrm flipH="1">
            <a:off x="9512283" y="1907931"/>
            <a:ext cx="380835" cy="380835"/>
          </a:xfrm>
          <a:prstGeom prst="rect">
            <a:avLst/>
          </a:prstGeom>
          <a:noFill/>
          <a:extLst>
            <a:ext uri="{909E8E84-426E-40DD-AFC4-6F175D3DCCD1}">
              <a14:hiddenFill xmlns:a14="http://schemas.microsoft.com/office/drawing/2010/main">
                <a:solidFill>
                  <a:srgbClr val="FFFFFF"/>
                </a:solidFill>
              </a14:hiddenFill>
            </a:ext>
          </a:extLst>
        </p:spPr>
      </p:pic>
      <p:pic>
        <p:nvPicPr>
          <p:cNvPr id="34" name="Graphic 4" descr="Teacher with solid fill">
            <a:extLst>
              <a:ext uri="{FF2B5EF4-FFF2-40B4-BE49-F238E27FC236}">
                <a16:creationId xmlns:a16="http://schemas.microsoft.com/office/drawing/2014/main" id="{6B6B543F-BDD3-ED32-525F-9EB1ECC13E4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418587" y="2019176"/>
            <a:ext cx="362307" cy="362307"/>
          </a:xfrm>
          <a:prstGeom prst="rect">
            <a:avLst/>
          </a:prstGeom>
        </p:spPr>
      </p:pic>
      <p:sp>
        <p:nvSpPr>
          <p:cNvPr id="8" name="Rectangle 7">
            <a:extLst>
              <a:ext uri="{FF2B5EF4-FFF2-40B4-BE49-F238E27FC236}">
                <a16:creationId xmlns:a16="http://schemas.microsoft.com/office/drawing/2014/main" id="{2793F3EA-4AF9-4C66-237E-41579F830123}"/>
              </a:ext>
            </a:extLst>
          </p:cNvPr>
          <p:cNvSpPr/>
          <p:nvPr/>
        </p:nvSpPr>
        <p:spPr>
          <a:xfrm>
            <a:off x="3490020" y="6346025"/>
            <a:ext cx="6415979" cy="509877"/>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black background with a black square&#10;&#10;Description automatically generated with medium confidence">
            <a:extLst>
              <a:ext uri="{FF2B5EF4-FFF2-40B4-BE49-F238E27FC236}">
                <a16:creationId xmlns:a16="http://schemas.microsoft.com/office/drawing/2014/main" id="{286DD852-FC33-E541-ACED-86C69C40F993}"/>
              </a:ext>
            </a:extLst>
          </p:cNvPr>
          <p:cNvPicPr>
            <a:picLocks noChangeAspect="1"/>
          </p:cNvPicPr>
          <p:nvPr/>
        </p:nvPicPr>
        <p:blipFill>
          <a:blip r:embed="rId19"/>
          <a:stretch>
            <a:fillRect/>
          </a:stretch>
        </p:blipFill>
        <p:spPr>
          <a:xfrm>
            <a:off x="7433651" y="6236509"/>
            <a:ext cx="2269051" cy="746911"/>
          </a:xfrm>
          <a:prstGeom prst="rect">
            <a:avLst/>
          </a:prstGeom>
        </p:spPr>
      </p:pic>
      <p:sp>
        <p:nvSpPr>
          <p:cNvPr id="20" name="TextBox 19">
            <a:extLst>
              <a:ext uri="{FF2B5EF4-FFF2-40B4-BE49-F238E27FC236}">
                <a16:creationId xmlns:a16="http://schemas.microsoft.com/office/drawing/2014/main" id="{0CB0E97A-C4A6-9B88-9C2C-F8BEBF9FDB1D}"/>
              </a:ext>
            </a:extLst>
          </p:cNvPr>
          <p:cNvSpPr txBox="1"/>
          <p:nvPr/>
        </p:nvSpPr>
        <p:spPr>
          <a:xfrm>
            <a:off x="3657600" y="6403971"/>
            <a:ext cx="3845389" cy="338554"/>
          </a:xfrm>
          <a:prstGeom prst="rect">
            <a:avLst/>
          </a:prstGeom>
          <a:noFill/>
        </p:spPr>
        <p:txBody>
          <a:bodyPr wrap="square">
            <a:spAutoFit/>
          </a:bodyPr>
          <a:lstStyle/>
          <a:p>
            <a:pPr algn="just" eaLnBrk="0" hangingPunct="0">
              <a:spcBef>
                <a:spcPts val="20"/>
              </a:spcBef>
            </a:pPr>
            <a:r>
              <a:rPr lang="en-AU" sz="800" b="0" i="0" dirty="0">
                <a:solidFill>
                  <a:srgbClr val="222222"/>
                </a:solidFill>
                <a:effectLst/>
                <a:latin typeface="Arial" panose="020B0604020202020204" pitchFamily="34" charset="0"/>
              </a:rPr>
              <a:t>There is no cost for participation in these events, thanks to funding from the Australian Government under the Primary Health Networks program</a:t>
            </a:r>
            <a:endParaRPr lang="en-AU" sz="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26" name="TextBox 25">
            <a:extLst>
              <a:ext uri="{FF2B5EF4-FFF2-40B4-BE49-F238E27FC236}">
                <a16:creationId xmlns:a16="http://schemas.microsoft.com/office/drawing/2014/main" id="{3C323EE8-1E05-0E20-3618-3AA04D32FA8D}"/>
              </a:ext>
            </a:extLst>
          </p:cNvPr>
          <p:cNvSpPr txBox="1"/>
          <p:nvPr/>
        </p:nvSpPr>
        <p:spPr>
          <a:xfrm>
            <a:off x="6957833" y="4339583"/>
            <a:ext cx="2891603" cy="1992853"/>
          </a:xfrm>
          <a:prstGeom prst="rect">
            <a:avLst/>
          </a:prstGeom>
          <a:noFill/>
        </p:spPr>
        <p:txBody>
          <a:bodyPr wrap="square" lIns="91440" tIns="45720" rIns="91440" bIns="45720" anchor="t">
            <a:spAutoFit/>
          </a:bodyPr>
          <a:lstStyle/>
          <a:p>
            <a:pPr eaLnBrk="0" hangingPunct="0">
              <a:spcAft>
                <a:spcPts val="300"/>
              </a:spcAft>
            </a:pPr>
            <a:r>
              <a:rPr lang="en-AU" sz="1000" b="1" dirty="0">
                <a:solidFill>
                  <a:schemeClr val="bg1"/>
                </a:solidFill>
                <a:effectLst/>
                <a:highlight>
                  <a:srgbClr val="57068C"/>
                </a:highlight>
                <a:latin typeface="Arial" panose="020B0604020202020204" pitchFamily="34" charset="0"/>
                <a:ea typeface="Times New Roman" panose="02020603050405020304" pitchFamily="18" charset="0"/>
                <a:cs typeface="Arial" panose="020B0604020202020204" pitchFamily="34" charset="0"/>
              </a:rPr>
              <a:t>Multidisciplinary</a:t>
            </a:r>
            <a:endParaRPr lang="en-US" sz="1000" b="1" dirty="0">
              <a:solidFill>
                <a:schemeClr val="accent1">
                  <a:lumMod val="75000"/>
                </a:schemeClr>
              </a:solidFill>
              <a:effectLst/>
              <a:highlight>
                <a:srgbClr val="57068C"/>
              </a:highlight>
              <a:latin typeface="Arial" panose="020B0604020202020204" pitchFamily="34" charset="0"/>
              <a:ea typeface="Times New Roman" panose="02020603050405020304" pitchFamily="18" charset="0"/>
              <a:cs typeface="Arial" panose="020B0604020202020204" pitchFamily="34" charset="0"/>
            </a:endParaRPr>
          </a:p>
          <a:p>
            <a:pPr eaLnBrk="0" hangingPunct="0">
              <a:spcAft>
                <a:spcPts val="300"/>
              </a:spcAft>
            </a:pPr>
            <a:r>
              <a:rPr lang="en-GB" sz="1050" b="1" i="0" strike="noStrike" dirty="0">
                <a:solidFill>
                  <a:srgbClr val="7030A0"/>
                </a:solidFill>
                <a:effectLst/>
                <a:uFill>
                  <a:solidFill>
                    <a:schemeClr val="bg1"/>
                  </a:solidFill>
                </a:uFill>
                <a:latin typeface="Arial" panose="020B0604020202020204" pitchFamily="34" charset="0"/>
                <a:hlinkClick r:id="rId20">
                  <a:extLst>
                    <a:ext uri="{A12FA001-AC4F-418D-AE19-62706E023703}">
                      <ahyp:hlinkClr xmlns:ahyp="http://schemas.microsoft.com/office/drawing/2018/hyperlinkcolor" val="tx"/>
                    </a:ext>
                  </a:extLst>
                </a:hlinkClick>
              </a:rPr>
              <a:t>Palliative care </a:t>
            </a:r>
            <a:r>
              <a:rPr lang="en-GB" sz="1050" b="0" i="0" dirty="0">
                <a:solidFill>
                  <a:srgbClr val="7030A0"/>
                </a:solidFill>
                <a:effectLst/>
                <a:uFill>
                  <a:solidFill>
                    <a:schemeClr val="bg1"/>
                  </a:solidFill>
                </a:uFill>
                <a:latin typeface="Arial" panose="020B0604020202020204" pitchFamily="34" charset="0"/>
                <a:hlinkClick r:id="rId20">
                  <a:extLst>
                    <a:ext uri="{A12FA001-AC4F-418D-AE19-62706E023703}">
                      <ahyp:hlinkClr xmlns:ahyp="http://schemas.microsoft.com/office/drawing/2018/hyperlinkcolor" val="tx"/>
                    </a:ext>
                  </a:extLst>
                </a:hlinkClick>
              </a:rPr>
              <a:t>​</a:t>
            </a:r>
            <a:r>
              <a:rPr lang="en-GB" sz="1050" b="1" dirty="0">
                <a:solidFill>
                  <a:srgbClr val="7030A0"/>
                </a:solidFill>
                <a:uFill>
                  <a:solidFill>
                    <a:schemeClr val="bg1"/>
                  </a:solidFill>
                </a:uFill>
                <a:latin typeface="Arial" panose="020B0604020202020204" pitchFamily="34" charset="0"/>
                <a:hlinkClick r:id="rId20">
                  <a:extLst>
                    <a:ext uri="{A12FA001-AC4F-418D-AE19-62706E023703}">
                      <ahyp:hlinkClr xmlns:ahyp="http://schemas.microsoft.com/office/drawing/2018/hyperlinkcolor" val="tx"/>
                    </a:ext>
                  </a:extLst>
                </a:hlinkClick>
              </a:rPr>
              <a:t>ECHO project series - Supporting caregivers of people with a disability </a:t>
            </a:r>
            <a:endParaRPr lang="en-GB" sz="1050" b="1" dirty="0">
              <a:solidFill>
                <a:srgbClr val="7030A0"/>
              </a:solidFill>
              <a:uFill>
                <a:solidFill>
                  <a:schemeClr val="bg1"/>
                </a:solidFill>
              </a:uFill>
              <a:latin typeface="Arial" panose="020B0604020202020204" pitchFamily="34" charset="0"/>
            </a:endParaRPr>
          </a:p>
          <a:p>
            <a:pPr eaLnBrk="0" hangingPunct="0">
              <a:spcAft>
                <a:spcPts val="300"/>
              </a:spcAft>
            </a:pPr>
            <a:r>
              <a:rPr lang="en-US" sz="800" b="1" dirty="0">
                <a:effectLst/>
                <a:latin typeface="Arial" panose="020B0604020202020204" pitchFamily="34" charset="0"/>
                <a:ea typeface="Times New Roman" panose="02020603050405020304" pitchFamily="18" charset="0"/>
                <a:cs typeface="Arial" panose="020B0604020202020204" pitchFamily="34" charset="0"/>
              </a:rPr>
              <a:t>Webinar </a:t>
            </a:r>
          </a:p>
          <a:p>
            <a:pPr eaLnBrk="0" hangingPunct="0"/>
            <a:r>
              <a:rPr lang="en-US" sz="800" b="1" dirty="0">
                <a:latin typeface="Arial" panose="020B0604020202020204" pitchFamily="34" charset="0"/>
                <a:ea typeface="Times New Roman" panose="02020603050405020304" pitchFamily="18" charset="0"/>
                <a:cs typeface="Arial" panose="020B0604020202020204" pitchFamily="34" charset="0"/>
              </a:rPr>
              <a:t>Tuesday 20 </a:t>
            </a:r>
            <a:r>
              <a:rPr lang="en-US" sz="800" b="1" dirty="0">
                <a:effectLst/>
                <a:latin typeface="Arial" panose="020B0604020202020204" pitchFamily="34" charset="0"/>
                <a:ea typeface="Times New Roman" panose="02020603050405020304" pitchFamily="18" charset="0"/>
                <a:cs typeface="Arial" panose="020B0604020202020204" pitchFamily="34" charset="0"/>
              </a:rPr>
              <a:t>May</a:t>
            </a:r>
          </a:p>
          <a:p>
            <a:pPr eaLnBrk="0" hangingPunct="0">
              <a:spcAft>
                <a:spcPts val="300"/>
              </a:spcAft>
            </a:pPr>
            <a:r>
              <a:rPr lang="en-US" sz="800" dirty="0">
                <a:latin typeface="Arial" panose="020B0604020202020204" pitchFamily="34" charset="0"/>
                <a:ea typeface="Times New Roman" panose="02020603050405020304" pitchFamily="18" charset="0"/>
                <a:cs typeface="Arial" panose="020B0604020202020204" pitchFamily="34" charset="0"/>
              </a:rPr>
              <a:t>1-2</a:t>
            </a:r>
            <a:r>
              <a:rPr lang="en-US" sz="800" dirty="0">
                <a:effectLst/>
                <a:latin typeface="Arial" panose="020B0604020202020204" pitchFamily="34" charset="0"/>
                <a:ea typeface="Times New Roman" panose="02020603050405020304" pitchFamily="18" charset="0"/>
                <a:cs typeface="Arial" panose="020B0604020202020204" pitchFamily="34" charset="0"/>
              </a:rPr>
              <a:t>pm </a:t>
            </a:r>
            <a:endParaRPr lang="en-AU" sz="800" dirty="0">
              <a:effectLst/>
              <a:latin typeface="Arial" panose="020B0604020202020204" pitchFamily="34" charset="0"/>
              <a:ea typeface="Times New Roman" panose="02020603050405020304" pitchFamily="18" charset="0"/>
              <a:cs typeface="Arial" panose="020B0604020202020204" pitchFamily="34" charset="0"/>
            </a:endParaRPr>
          </a:p>
          <a:p>
            <a:pPr algn="l"/>
            <a:r>
              <a:rPr lang="en-GB" sz="800" b="0" i="0" u="none" strike="noStrike" dirty="0">
                <a:solidFill>
                  <a:srgbClr val="000000"/>
                </a:solidFill>
                <a:effectLst/>
                <a:latin typeface="Arial" panose="020B0604020202020204" pitchFamily="34" charset="0"/>
              </a:rPr>
              <a:t>Palliative Care ECHO is a series of interactive case-based virtual mentoring sessions that address a range of palliative care topics. Discussion of deidentified patient cases and 10-minute lectures aim to increase palliative care knowledge, skills and confidence in primary healthcare professionals.</a:t>
            </a:r>
            <a:r>
              <a:rPr lang="en-GB" sz="800" kern="100" dirty="0">
                <a:solidFill>
                  <a:prstClr val="black"/>
                </a:solidFill>
                <a:latin typeface="Arial" panose="020B0604020202020204" pitchFamily="34" charset="0"/>
                <a:ea typeface="Calibri" panose="020F0502020204030204" pitchFamily="34" charset="0"/>
                <a:cs typeface="Arial" panose="020B0604020202020204" pitchFamily="34" charset="0"/>
              </a:rPr>
              <a:t>.</a:t>
            </a:r>
            <a:endParaRPr lang="en-AU" sz="9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27" name="AutoShape 2" descr="Teacher with solid fill">
            <a:extLst>
              <a:ext uri="{FF2B5EF4-FFF2-40B4-BE49-F238E27FC236}">
                <a16:creationId xmlns:a16="http://schemas.microsoft.com/office/drawing/2014/main" id="{11C1FF69-2111-24BA-F200-F71EF1FF008B}"/>
              </a:ext>
            </a:extLst>
          </p:cNvPr>
          <p:cNvSpPr>
            <a:spLocks noChangeAspect="1" noChangeArrowheads="1"/>
          </p:cNvSpPr>
          <p:nvPr/>
        </p:nvSpPr>
        <p:spPr bwMode="auto">
          <a:xfrm>
            <a:off x="9258527" y="2113472"/>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28" name="AutoShape 4" descr="Teacher with solid fill">
            <a:extLst>
              <a:ext uri="{FF2B5EF4-FFF2-40B4-BE49-F238E27FC236}">
                <a16:creationId xmlns:a16="http://schemas.microsoft.com/office/drawing/2014/main" id="{D9D05893-96E2-E128-296D-F136A74411CA}"/>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29" name="AutoShape 6" descr="Teacher with solid fill">
            <a:extLst>
              <a:ext uri="{FF2B5EF4-FFF2-40B4-BE49-F238E27FC236}">
                <a16:creationId xmlns:a16="http://schemas.microsoft.com/office/drawing/2014/main" id="{B8F1F7A4-30A5-2550-7277-245D08F8A876}"/>
              </a:ext>
            </a:extLst>
          </p:cNvPr>
          <p:cNvSpPr>
            <a:spLocks noChangeAspect="1" noChangeArrowheads="1"/>
          </p:cNvSpPr>
          <p:nvPr/>
        </p:nvSpPr>
        <p:spPr bwMode="auto">
          <a:xfrm>
            <a:off x="10553700" y="3300011"/>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35" name="Graphic 4" descr="Teacher with solid fill">
            <a:extLst>
              <a:ext uri="{FF2B5EF4-FFF2-40B4-BE49-F238E27FC236}">
                <a16:creationId xmlns:a16="http://schemas.microsoft.com/office/drawing/2014/main" id="{FB1FC83A-2B81-F6CC-4D55-FC854EFBF81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443579" y="4252236"/>
            <a:ext cx="362307" cy="362307"/>
          </a:xfrm>
          <a:prstGeom prst="rect">
            <a:avLst/>
          </a:prstGeom>
        </p:spPr>
      </p:pic>
      <p:sp>
        <p:nvSpPr>
          <p:cNvPr id="36" name="TextBox 35">
            <a:extLst>
              <a:ext uri="{FF2B5EF4-FFF2-40B4-BE49-F238E27FC236}">
                <a16:creationId xmlns:a16="http://schemas.microsoft.com/office/drawing/2014/main" id="{720F98E7-9575-FA2A-233B-83D8734EEFC9}"/>
              </a:ext>
            </a:extLst>
          </p:cNvPr>
          <p:cNvSpPr txBox="1"/>
          <p:nvPr/>
        </p:nvSpPr>
        <p:spPr>
          <a:xfrm>
            <a:off x="3408538" y="4286600"/>
            <a:ext cx="3512494" cy="205928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FFFF"/>
                </a:solidFill>
                <a:effectLst/>
                <a:highlight>
                  <a:srgbClr val="57068C"/>
                </a:highlight>
                <a:uLnTx/>
                <a:uFillTx/>
                <a:latin typeface="Arial"/>
                <a:ea typeface="+mn-ea"/>
                <a:cs typeface="Arial"/>
              </a:rPr>
              <a:t>Multidisciplinary</a:t>
            </a:r>
            <a:endParaRPr kumimoji="0" lang="en-AU" sz="1000" b="0" i="0" u="none" strike="noStrike" kern="1200" cap="none" spc="0" normalizeH="0" baseline="0" noProof="0" dirty="0">
              <a:ln>
                <a:noFill/>
              </a:ln>
              <a:solidFill>
                <a:prstClr val="black"/>
              </a:solidFill>
              <a:effectLst/>
              <a:uLnTx/>
              <a:uFillTx/>
              <a:latin typeface="The Hand Black"/>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srgbClr val="7030A0"/>
                </a:solidFill>
                <a:effectLst/>
                <a:uLnTx/>
                <a:uFill>
                  <a:solidFill>
                    <a:prstClr val="white"/>
                  </a:solidFill>
                </a:uFill>
                <a:latin typeface="Arial"/>
                <a:ea typeface="+mn-ea"/>
                <a:cs typeface="Arial"/>
                <a:hlinkClick r:id="rId21">
                  <a:extLst>
                    <a:ext uri="{A12FA001-AC4F-418D-AE19-62706E023703}">
                      <ahyp:hlinkClr xmlns:ahyp="http://schemas.microsoft.com/office/drawing/2018/hyperlinkcolor" val="tx"/>
                    </a:ext>
                  </a:extLst>
                </a:hlinkClick>
              </a:rPr>
              <a:t>Mental health continuum of care – Clinical consultation (Tasmanian Health Service)</a:t>
            </a:r>
            <a:r>
              <a:rPr kumimoji="0" lang="en-US" sz="1050" b="1" i="0" u="none" strike="noStrike" kern="1200" cap="none" spc="0" normalizeH="0" baseline="0" noProof="0" dirty="0">
                <a:ln>
                  <a:noFill/>
                </a:ln>
                <a:solidFill>
                  <a:srgbClr val="57068C"/>
                </a:solidFill>
                <a:effectLst/>
                <a:uLnTx/>
                <a:uFill>
                  <a:solidFill>
                    <a:prstClr val="white"/>
                  </a:solidFill>
                </a:uFill>
                <a:latin typeface="Arial"/>
                <a:ea typeface="+mn-ea"/>
                <a:cs typeface="Aria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800" b="1" i="0" u="none" strike="noStrike" kern="100" cap="none" spc="0" normalizeH="0" baseline="0" noProof="0" dirty="0">
                <a:ln>
                  <a:noFill/>
                </a:ln>
                <a:solidFill>
                  <a:prstClr val="black"/>
                </a:solidFill>
                <a:effectLst/>
                <a:uLnTx/>
                <a:uFillTx/>
                <a:latin typeface="Arial"/>
                <a:ea typeface="Calibri"/>
                <a:cs typeface="Arial"/>
              </a:rPr>
              <a:t>Webinar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a:ln>
                  <a:noFill/>
                </a:ln>
                <a:effectLst/>
                <a:uLnTx/>
                <a:uFillTx/>
                <a:latin typeface="Arial"/>
                <a:ea typeface="+mn-ea"/>
                <a:cs typeface="Arial"/>
              </a:rPr>
              <a:t>Wednesday 14 May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Arial"/>
                <a:ea typeface="+mn-ea"/>
                <a:cs typeface="Arial"/>
              </a:rPr>
              <a:t>12-1pm </a:t>
            </a:r>
          </a:p>
          <a:p>
            <a:pPr>
              <a:lnSpc>
                <a:spcPct val="115000"/>
              </a:lnSpc>
              <a:spcAft>
                <a:spcPts val="800"/>
              </a:spcAft>
            </a:pPr>
            <a:r>
              <a:rPr lang="en-AU" sz="800" dirty="0">
                <a:latin typeface="Arial"/>
                <a:cs typeface="Arial"/>
              </a:rPr>
              <a:t>Primary Health Tasmania’s Mental Health Continuum of Care Project aims to improve Tasmanians’ experience of and outcomes from the mental health services we commission.  We are committed to an inclusive development process for the new model. We believe the best outcomes are achieved when the development of new models is collaborative. Tasmanian Health Service clinicians who provide supports as part of Statewide Mental Health Services are invited to offer important insights and perspectives about the current mental health landscape in Tasmania.</a:t>
            </a:r>
          </a:p>
        </p:txBody>
      </p:sp>
      <p:pic>
        <p:nvPicPr>
          <p:cNvPr id="37" name="Picture 2" descr="Meeting outline">
            <a:extLst>
              <a:ext uri="{FF2B5EF4-FFF2-40B4-BE49-F238E27FC236}">
                <a16:creationId xmlns:a16="http://schemas.microsoft.com/office/drawing/2014/main" id="{3BE4DEE0-2D0B-0C41-0557-75A13DAE6DE1}"/>
              </a:ext>
            </a:extLst>
          </p:cNvPr>
          <p:cNvPicPr>
            <a:picLocks noChangeAspect="1" noChangeArrowheads="1"/>
          </p:cNvPicPr>
          <p:nvPr/>
        </p:nvPicPr>
        <p:blipFill>
          <a:blip r:embed="rId22">
            <a:duotone>
              <a:prstClr val="black"/>
              <a:srgbClr val="57068C">
                <a:tint val="45000"/>
                <a:satMod val="400000"/>
              </a:srgbClr>
            </a:duotone>
            <a:alphaModFix/>
            <a:extLst>
              <a:ext uri="{BEBA8EAE-BF5A-486C-A8C5-ECC9F3942E4B}">
                <a14:imgProps xmlns:a14="http://schemas.microsoft.com/office/drawing/2010/main">
                  <a14:imgLayer r:embed="rId18">
                    <a14:imgEffect>
                      <a14:sharpenSoften amount="100000"/>
                    </a14:imgEffect>
                    <a14:imgEffect>
                      <a14:colorTemperature colorTemp="11500"/>
                    </a14:imgEffect>
                    <a14:imgEffect>
                      <a14:saturation sat="300000"/>
                    </a14:imgEffect>
                    <a14:imgEffect>
                      <a14:brightnessContrast bright="-1000"/>
                    </a14:imgEffect>
                  </a14:imgLayer>
                </a14:imgProps>
              </a:ext>
              <a:ext uri="{28A0092B-C50C-407E-A947-70E740481C1C}">
                <a14:useLocalDpi xmlns:a14="http://schemas.microsoft.com/office/drawing/2010/main" val="0"/>
              </a:ext>
            </a:extLst>
          </a:blip>
          <a:srcRect/>
          <a:stretch>
            <a:fillRect/>
          </a:stretch>
        </p:blipFill>
        <p:spPr bwMode="auto">
          <a:xfrm flipH="1">
            <a:off x="6418586" y="0"/>
            <a:ext cx="380835" cy="380835"/>
          </a:xfrm>
          <a:prstGeom prst="rect">
            <a:avLst/>
          </a:prstGeom>
        </p:spPr>
      </p:pic>
      <p:pic>
        <p:nvPicPr>
          <p:cNvPr id="38" name="Picture 2" descr="Meeting outline">
            <a:extLst>
              <a:ext uri="{FF2B5EF4-FFF2-40B4-BE49-F238E27FC236}">
                <a16:creationId xmlns:a16="http://schemas.microsoft.com/office/drawing/2014/main" id="{9CC19D70-A2FB-EADE-9C67-690ACBB7C60D}"/>
              </a:ext>
            </a:extLst>
          </p:cNvPr>
          <p:cNvPicPr>
            <a:picLocks noChangeAspect="1" noChangeArrowheads="1"/>
          </p:cNvPicPr>
          <p:nvPr/>
        </p:nvPicPr>
        <p:blipFill>
          <a:blip r:embed="rId22">
            <a:duotone>
              <a:prstClr val="black"/>
              <a:srgbClr val="57068C">
                <a:tint val="45000"/>
                <a:satMod val="400000"/>
              </a:srgbClr>
            </a:duotone>
            <a:alphaModFix/>
            <a:extLst>
              <a:ext uri="{BEBA8EAE-BF5A-486C-A8C5-ECC9F3942E4B}">
                <a14:imgProps xmlns:a14="http://schemas.microsoft.com/office/drawing/2010/main">
                  <a14:imgLayer r:embed="rId18">
                    <a14:imgEffect>
                      <a14:sharpenSoften amount="100000"/>
                    </a14:imgEffect>
                    <a14:imgEffect>
                      <a14:colorTemperature colorTemp="11500"/>
                    </a14:imgEffect>
                    <a14:imgEffect>
                      <a14:saturation sat="300000"/>
                    </a14:imgEffect>
                    <a14:imgEffect>
                      <a14:brightnessContrast bright="-1000"/>
                    </a14:imgEffect>
                  </a14:imgLayer>
                </a14:imgProps>
              </a:ext>
              <a:ext uri="{28A0092B-C50C-407E-A947-70E740481C1C}">
                <a14:useLocalDpi xmlns:a14="http://schemas.microsoft.com/office/drawing/2010/main" val="0"/>
              </a:ext>
            </a:extLst>
          </a:blip>
          <a:srcRect/>
          <a:stretch>
            <a:fillRect/>
          </a:stretch>
        </p:blipFill>
        <p:spPr bwMode="auto">
          <a:xfrm flipH="1">
            <a:off x="6418587" y="4165716"/>
            <a:ext cx="380835" cy="380835"/>
          </a:xfrm>
          <a:prstGeom prst="rect">
            <a:avLst/>
          </a:prstGeom>
        </p:spPr>
      </p:pic>
      <p:sp>
        <p:nvSpPr>
          <p:cNvPr id="39" name="TextBox 38">
            <a:extLst>
              <a:ext uri="{FF2B5EF4-FFF2-40B4-BE49-F238E27FC236}">
                <a16:creationId xmlns:a16="http://schemas.microsoft.com/office/drawing/2014/main" id="{706F788F-3421-2CC8-7209-F54633FA59E3}"/>
              </a:ext>
            </a:extLst>
          </p:cNvPr>
          <p:cNvSpPr txBox="1"/>
          <p:nvPr/>
        </p:nvSpPr>
        <p:spPr>
          <a:xfrm>
            <a:off x="6944951" y="116607"/>
            <a:ext cx="2779283" cy="192360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b="1" kern="100" dirty="0">
                <a:solidFill>
                  <a:srgbClr val="FFFFFF"/>
                </a:solidFill>
                <a:highlight>
                  <a:srgbClr val="7AB800"/>
                </a:highlight>
                <a:latin typeface="Arial"/>
                <a:ea typeface="Calibri"/>
                <a:cs typeface="Arial"/>
              </a:rPr>
              <a:t>General practice managers</a:t>
            </a:r>
            <a:endParaRPr lang="en-AU" sz="1000" kern="100" dirty="0">
              <a:solidFill>
                <a:srgbClr val="000000"/>
              </a:solidFill>
              <a:latin typeface="Arial"/>
              <a:ea typeface="Calibri"/>
              <a:cs typeface="Arial"/>
            </a:endParaRPr>
          </a:p>
          <a:p>
            <a:r>
              <a:rPr lang="en-AU" sz="1050" b="1" kern="100" dirty="0">
                <a:solidFill>
                  <a:srgbClr val="7AB800"/>
                </a:solidFill>
                <a:latin typeface="Arial"/>
                <a:ea typeface="Calibri"/>
                <a:cs typeface="Arial"/>
              </a:rPr>
              <a:t>Practice managers </a:t>
            </a:r>
            <a:br>
              <a:rPr lang="en-AU" sz="1050" b="1" kern="100" dirty="0">
                <a:latin typeface="Arial"/>
                <a:ea typeface="Calibri"/>
                <a:cs typeface="Arial"/>
              </a:rPr>
            </a:br>
            <a:r>
              <a:rPr lang="en-AU" sz="1050" b="1" kern="100" dirty="0">
                <a:solidFill>
                  <a:srgbClr val="7AB800"/>
                </a:solidFill>
                <a:latin typeface="Arial"/>
                <a:ea typeface="Calibri"/>
                <a:cs typeface="Arial"/>
              </a:rPr>
              <a:t>networking breakfast </a:t>
            </a:r>
            <a:endParaRPr lang="en-AU" dirty="0"/>
          </a:p>
          <a:p>
            <a:r>
              <a:rPr lang="en-AU" sz="800" b="1" u="sng" kern="100" dirty="0">
                <a:uFill>
                  <a:solidFill>
                    <a:schemeClr val="bg1"/>
                  </a:solidFill>
                </a:uFill>
                <a:latin typeface="Arial"/>
                <a:ea typeface="Calibri"/>
                <a:cs typeface="Arial"/>
                <a:hlinkClick r:id="rId23">
                  <a:extLst>
                    <a:ext uri="{A12FA001-AC4F-418D-AE19-62706E023703}">
                      <ahyp:hlinkClr xmlns:ahyp="http://schemas.microsoft.com/office/drawing/2018/hyperlinkcolor" val="tx"/>
                    </a:ext>
                  </a:extLst>
                </a:hlinkClick>
              </a:rPr>
              <a:t>Launceston</a:t>
            </a:r>
            <a:endParaRPr lang="en-AU" sz="800" b="1" u="sng" kern="100" dirty="0">
              <a:uFill>
                <a:solidFill>
                  <a:schemeClr val="bg1"/>
                </a:solidFill>
              </a:uFill>
              <a:latin typeface="Arial"/>
              <a:ea typeface="Calibri"/>
              <a:cs typeface="Arial"/>
            </a:endParaRPr>
          </a:p>
          <a:p>
            <a:r>
              <a:rPr lang="en-AU" sz="800" b="1" kern="100" dirty="0">
                <a:latin typeface="Arial"/>
                <a:ea typeface="Calibri"/>
                <a:cs typeface="Arial"/>
              </a:rPr>
              <a:t>Wednesday 14 </a:t>
            </a:r>
          </a:p>
          <a:p>
            <a:r>
              <a:rPr lang="en-US" sz="800" dirty="0">
                <a:latin typeface="Arial"/>
                <a:cs typeface="Arial"/>
              </a:rPr>
              <a:t>7.30-9am </a:t>
            </a:r>
          </a:p>
          <a:p>
            <a:r>
              <a:rPr lang="en-AU" sz="800" b="1" u="sng" kern="100" dirty="0">
                <a:solidFill>
                  <a:schemeClr val="tx1">
                    <a:lumMod val="95000"/>
                    <a:lumOff val="5000"/>
                  </a:schemeClr>
                </a:solidFill>
                <a:uFill>
                  <a:solidFill>
                    <a:schemeClr val="bg1"/>
                  </a:solidFill>
                </a:uFill>
                <a:latin typeface="Arial"/>
                <a:ea typeface="Calibri"/>
                <a:cs typeface="Arial"/>
                <a:hlinkClick r:id="rId24">
                  <a:extLst>
                    <a:ext uri="{A12FA001-AC4F-418D-AE19-62706E023703}">
                      <ahyp:hlinkClr xmlns:ahyp="http://schemas.microsoft.com/office/drawing/2018/hyperlinkcolor" val="tx"/>
                    </a:ext>
                  </a:extLst>
                </a:hlinkClick>
              </a:rPr>
              <a:t>Devonport</a:t>
            </a:r>
            <a:endParaRPr lang="en-AU" sz="800" b="1" u="sng" kern="100" dirty="0">
              <a:solidFill>
                <a:schemeClr val="tx1">
                  <a:lumMod val="95000"/>
                  <a:lumOff val="5000"/>
                </a:schemeClr>
              </a:solidFill>
              <a:uFill>
                <a:solidFill>
                  <a:schemeClr val="bg1"/>
                </a:solidFill>
              </a:uFill>
              <a:latin typeface="Arial"/>
              <a:ea typeface="Calibri"/>
              <a:cs typeface="Arial"/>
            </a:endParaRPr>
          </a:p>
          <a:p>
            <a:r>
              <a:rPr lang="en-AU" sz="800" b="1" kern="100" dirty="0">
                <a:latin typeface="Arial"/>
                <a:ea typeface="Calibri"/>
                <a:cs typeface="Arial"/>
              </a:rPr>
              <a:t>Thursday 15 </a:t>
            </a:r>
          </a:p>
          <a:p>
            <a:r>
              <a:rPr lang="en-US" sz="800" dirty="0">
                <a:latin typeface="Arial"/>
                <a:cs typeface="Arial"/>
              </a:rPr>
              <a:t>7.30-9am </a:t>
            </a:r>
          </a:p>
          <a:p>
            <a:r>
              <a:rPr lang="en-AU" sz="800" b="1" u="sng" kern="100" dirty="0">
                <a:uFill>
                  <a:solidFill>
                    <a:schemeClr val="bg1"/>
                  </a:solidFill>
                </a:uFill>
                <a:latin typeface="Arial"/>
                <a:ea typeface="Calibri"/>
                <a:cs typeface="Arial"/>
                <a:hlinkClick r:id="rId25">
                  <a:extLst>
                    <a:ext uri="{A12FA001-AC4F-418D-AE19-62706E023703}">
                      <ahyp:hlinkClr xmlns:ahyp="http://schemas.microsoft.com/office/drawing/2018/hyperlinkcolor" val="tx"/>
                    </a:ext>
                  </a:extLst>
                </a:hlinkClick>
              </a:rPr>
              <a:t>Hobart</a:t>
            </a:r>
            <a:endParaRPr lang="en-AU" sz="800" b="1" u="sng" kern="100" dirty="0">
              <a:uFill>
                <a:solidFill>
                  <a:schemeClr val="bg1"/>
                </a:solidFill>
              </a:uFill>
              <a:latin typeface="Arial"/>
              <a:ea typeface="Calibri"/>
              <a:cs typeface="Arial"/>
            </a:endParaRPr>
          </a:p>
          <a:p>
            <a:r>
              <a:rPr lang="en-AU" sz="800" b="1" kern="100" dirty="0">
                <a:latin typeface="Arial"/>
                <a:ea typeface="Calibri"/>
                <a:cs typeface="Arial"/>
              </a:rPr>
              <a:t>Wednesday 21 </a:t>
            </a:r>
          </a:p>
          <a:p>
            <a:r>
              <a:rPr lang="en-US" sz="800" dirty="0">
                <a:latin typeface="Arial"/>
                <a:cs typeface="Arial"/>
              </a:rPr>
              <a:t>7.30-9am  </a:t>
            </a:r>
          </a:p>
          <a:p>
            <a:r>
              <a:rPr lang="en-AU" sz="800" kern="100" dirty="0">
                <a:latin typeface="Arial"/>
                <a:ea typeface="Calibri"/>
                <a:cs typeface="Arial"/>
              </a:rPr>
              <a:t>An opportunity for practice managers to meet and connect with their peers in general practice. </a:t>
            </a:r>
          </a:p>
        </p:txBody>
      </p:sp>
      <p:pic>
        <p:nvPicPr>
          <p:cNvPr id="40" name="Picture 39" descr="A plate fork spoon and knife&#10;&#10;AI-generated content may be incorrect.">
            <a:extLst>
              <a:ext uri="{FF2B5EF4-FFF2-40B4-BE49-F238E27FC236}">
                <a16:creationId xmlns:a16="http://schemas.microsoft.com/office/drawing/2014/main" id="{AF3788F4-B588-76B9-9011-D36E83003E6F}"/>
              </a:ext>
            </a:extLst>
          </p:cNvPr>
          <p:cNvPicPr>
            <a:picLocks noChangeAspect="1"/>
          </p:cNvPicPr>
          <p:nvPr/>
        </p:nvPicPr>
        <p:blipFill>
          <a:blip r:embed="rId26">
            <a:duotone>
              <a:schemeClr val="accent6">
                <a:shade val="45000"/>
                <a:satMod val="135000"/>
              </a:schemeClr>
              <a:prstClr val="white"/>
            </a:duotone>
          </a:blip>
          <a:stretch>
            <a:fillRect/>
          </a:stretch>
        </p:blipFill>
        <p:spPr>
          <a:xfrm>
            <a:off x="9396955" y="-22803"/>
            <a:ext cx="455553" cy="425681"/>
          </a:xfrm>
          <a:prstGeom prst="rect">
            <a:avLst/>
          </a:prstGeom>
        </p:spPr>
      </p:pic>
    </p:spTree>
    <p:extLst>
      <p:ext uri="{BB962C8B-B14F-4D97-AF65-F5344CB8AC3E}">
        <p14:creationId xmlns:p14="http://schemas.microsoft.com/office/powerpoint/2010/main" val="3697795837"/>
      </p:ext>
    </p:extLst>
  </p:cSld>
  <p:clrMapOvr>
    <a:masterClrMapping/>
  </p:clrMapOvr>
  <p:extLst>
    <p:ext uri="{6950BFC3-D8DA-4A85-94F7-54DA5524770B}">
      <p188:commentRel xmlns:p188="http://schemas.microsoft.com/office/powerpoint/2018/8/main" r:id="rId3"/>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DDF985-52C7-F264-8528-9BA4F1D15E33}"/>
            </a:ext>
          </a:extLst>
        </p:cNvPr>
        <p:cNvGrpSpPr/>
        <p:nvPr/>
      </p:nvGrpSpPr>
      <p:grpSpPr>
        <a:xfrm>
          <a:off x="0" y="0"/>
          <a:ext cx="0" cy="0"/>
          <a:chOff x="0" y="0"/>
          <a:chExt cx="0" cy="0"/>
        </a:xfrm>
      </p:grpSpPr>
      <p:sp>
        <p:nvSpPr>
          <p:cNvPr id="9" name="Rectangle 8">
            <a:extLst>
              <a:ext uri="{FF2B5EF4-FFF2-40B4-BE49-F238E27FC236}">
                <a16:creationId xmlns:a16="http://schemas.microsoft.com/office/drawing/2014/main" id="{310310AA-B8FB-EA9B-C8D0-C49CCEC792AD}"/>
              </a:ext>
            </a:extLst>
          </p:cNvPr>
          <p:cNvSpPr/>
          <p:nvPr/>
        </p:nvSpPr>
        <p:spPr>
          <a:xfrm>
            <a:off x="-18582" y="-78867"/>
            <a:ext cx="3224715" cy="740196"/>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781CFB-6182-F5B1-2D1E-78380D513130}"/>
              </a:ext>
            </a:extLst>
          </p:cNvPr>
          <p:cNvSpPr>
            <a:spLocks noGrp="1"/>
          </p:cNvSpPr>
          <p:nvPr>
            <p:ph type="title"/>
          </p:nvPr>
        </p:nvSpPr>
        <p:spPr>
          <a:xfrm>
            <a:off x="1025812" y="-87115"/>
            <a:ext cx="1733447" cy="401912"/>
          </a:xfrm>
          <a:noFill/>
        </p:spPr>
        <p:txBody>
          <a:bodyPr>
            <a:normAutofit/>
          </a:bodyPr>
          <a:lstStyle/>
          <a:p>
            <a:pPr algn="l"/>
            <a:r>
              <a:rPr lang="en-US" sz="1600" dirty="0">
                <a:solidFill>
                  <a:schemeClr val="accent1">
                    <a:lumMod val="75000"/>
                  </a:schemeClr>
                </a:solidFill>
                <a:latin typeface="Arial" panose="020B0604020202020204" pitchFamily="34" charset="0"/>
                <a:cs typeface="Arial" panose="020B0604020202020204" pitchFamily="34" charset="0"/>
              </a:rPr>
              <a:t>May 2025</a:t>
            </a:r>
          </a:p>
        </p:txBody>
      </p:sp>
      <p:sp>
        <p:nvSpPr>
          <p:cNvPr id="4" name="Title 1">
            <a:extLst>
              <a:ext uri="{FF2B5EF4-FFF2-40B4-BE49-F238E27FC236}">
                <a16:creationId xmlns:a16="http://schemas.microsoft.com/office/drawing/2014/main" id="{DE558BA9-7362-D752-6250-F0AA32F416E3}"/>
              </a:ext>
            </a:extLst>
          </p:cNvPr>
          <p:cNvSpPr txBox="1">
            <a:spLocks/>
          </p:cNvSpPr>
          <p:nvPr/>
        </p:nvSpPr>
        <p:spPr>
          <a:xfrm>
            <a:off x="1030018" y="264186"/>
            <a:ext cx="2227275" cy="312729"/>
          </a:xfrm>
          <a:prstGeom prst="rect">
            <a:avLst/>
          </a:prstGeom>
          <a:noFill/>
        </p:spPr>
        <p:txBody>
          <a:bodyPr vert="horz" lIns="91440" tIns="45720" rIns="91440" bIns="45720" rtlCol="0" anchor="ctr">
            <a:noAutofit/>
          </a:bodyPr>
          <a:lstStyle>
            <a:lvl1pPr algn="ctr" defTabSz="742950" rtl="0" eaLnBrk="1" latinLnBrk="0" hangingPunct="1">
              <a:lnSpc>
                <a:spcPct val="90000"/>
              </a:lnSpc>
              <a:spcBef>
                <a:spcPct val="0"/>
              </a:spcBef>
              <a:buNone/>
              <a:defRPr sz="4388" kern="1200">
                <a:solidFill>
                  <a:schemeClr val="bg1"/>
                </a:solidFill>
                <a:latin typeface="+mj-lt"/>
                <a:ea typeface="+mj-ea"/>
                <a:cs typeface="+mj-cs"/>
              </a:defRPr>
            </a:lvl1pPr>
          </a:lstStyle>
          <a:p>
            <a:pPr algn="l"/>
            <a:r>
              <a:rPr lang="en-AU" sz="900" b="0" i="0" dirty="0">
                <a:solidFill>
                  <a:srgbClr val="222222"/>
                </a:solidFill>
                <a:effectLst/>
                <a:latin typeface="Arial" panose="020B0604020202020204" pitchFamily="34" charset="0"/>
              </a:rPr>
              <a:t>SCAN FOR MORE DETAILS</a:t>
            </a:r>
          </a:p>
          <a:p>
            <a:pPr algn="l"/>
            <a:r>
              <a:rPr lang="en-AU" sz="900" dirty="0">
                <a:solidFill>
                  <a:srgbClr val="222222"/>
                </a:solidFill>
                <a:latin typeface="Arial" panose="020B0604020202020204" pitchFamily="34" charset="0"/>
                <a:cs typeface="Arial" panose="020B0604020202020204" pitchFamily="34" charset="0"/>
              </a:rPr>
              <a:t>ALL EVENTS ARE FREE</a:t>
            </a:r>
            <a:endParaRPr lang="en-US" sz="900" dirty="0">
              <a:solidFill>
                <a:schemeClr val="tx1"/>
              </a:solidFill>
              <a:latin typeface="Arial" panose="020B0604020202020204" pitchFamily="34" charset="0"/>
              <a:cs typeface="Arial" panose="020B0604020202020204" pitchFamily="34" charset="0"/>
            </a:endParaRPr>
          </a:p>
        </p:txBody>
      </p:sp>
      <p:pic>
        <p:nvPicPr>
          <p:cNvPr id="6" name="Picture 5" descr="A black background with a black square&#10;&#10;Description automatically generated with medium confidence">
            <a:extLst>
              <a:ext uri="{FF2B5EF4-FFF2-40B4-BE49-F238E27FC236}">
                <a16:creationId xmlns:a16="http://schemas.microsoft.com/office/drawing/2014/main" id="{6AF43B5A-2504-D036-67FB-20FA6716ADE9}"/>
              </a:ext>
            </a:extLst>
          </p:cNvPr>
          <p:cNvPicPr>
            <a:picLocks noChangeAspect="1"/>
          </p:cNvPicPr>
          <p:nvPr/>
        </p:nvPicPr>
        <p:blipFill>
          <a:blip r:embed="rId3"/>
          <a:stretch>
            <a:fillRect/>
          </a:stretch>
        </p:blipFill>
        <p:spPr>
          <a:xfrm>
            <a:off x="173882" y="-2567"/>
            <a:ext cx="595405" cy="595405"/>
          </a:xfrm>
          <a:prstGeom prst="rect">
            <a:avLst/>
          </a:prstGeom>
          <a:ln w="3175">
            <a:solidFill>
              <a:schemeClr val="tx1"/>
            </a:solidFill>
          </a:ln>
        </p:spPr>
      </p:pic>
      <p:sp>
        <p:nvSpPr>
          <p:cNvPr id="5" name="TextBox 4">
            <a:extLst>
              <a:ext uri="{FF2B5EF4-FFF2-40B4-BE49-F238E27FC236}">
                <a16:creationId xmlns:a16="http://schemas.microsoft.com/office/drawing/2014/main" id="{7A1A5A5D-0687-8F04-D798-BE9472FC4CF6}"/>
              </a:ext>
            </a:extLst>
          </p:cNvPr>
          <p:cNvSpPr txBox="1"/>
          <p:nvPr/>
        </p:nvSpPr>
        <p:spPr>
          <a:xfrm>
            <a:off x="0" y="752832"/>
            <a:ext cx="3263871" cy="252376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AU" sz="1000" b="1" i="0" u="none" strike="noStrike" kern="1200" cap="none" spc="0" normalizeH="0" baseline="0" noProof="0" dirty="0">
                <a:ln>
                  <a:noFill/>
                </a:ln>
                <a:solidFill>
                  <a:prstClr val="white"/>
                </a:solidFill>
                <a:effectLst/>
                <a:highlight>
                  <a:srgbClr val="33647F"/>
                </a:highlight>
                <a:uLnTx/>
                <a:uFillTx/>
                <a:latin typeface="Arial" panose="020B0604020202020204" pitchFamily="34" charset="0"/>
                <a:ea typeface="Times New Roman" panose="02020603050405020304" pitchFamily="18" charset="0"/>
                <a:cs typeface="Arial" panose="020B0604020202020204" pitchFamily="34" charset="0"/>
              </a:rPr>
              <a:t>Allied health professionals</a:t>
            </a:r>
          </a:p>
          <a:p>
            <a:pPr marL="0" marR="0" lvl="0" indent="0" algn="l" defTabSz="914400" rtl="0" eaLnBrk="1" fontAlgn="auto" latinLnBrk="0" hangingPunct="1">
              <a:lnSpc>
                <a:spcPct val="100000"/>
              </a:lnSpc>
              <a:spcBef>
                <a:spcPts val="0"/>
              </a:spcBef>
              <a:buClrTx/>
              <a:buSzTx/>
              <a:buFontTx/>
              <a:buNone/>
              <a:tabLst/>
              <a:defRPr/>
            </a:pPr>
            <a:r>
              <a:rPr kumimoji="0" lang="en-GB" sz="1050" b="1" i="0" u="sng" strike="noStrike" kern="1200" cap="none" spc="0" normalizeH="0" noProof="0" dirty="0">
                <a:ln>
                  <a:noFill/>
                </a:ln>
                <a:solidFill>
                  <a:srgbClr val="33647F"/>
                </a:solidFill>
                <a:effectLst/>
                <a:uLnTx/>
                <a:uFill>
                  <a:solidFill>
                    <a:schemeClr val="bg1"/>
                  </a:solidFill>
                </a:uFill>
                <a:latin typeface="Arial" panose="020B0604020202020204" pitchFamily="34" charset="0"/>
                <a:ea typeface="Times New Roman" panose="02020603050405020304" pitchFamily="18" charset="0"/>
                <a:cs typeface="Arial" panose="020B0604020202020204" pitchFamily="34" charset="0"/>
                <a:hlinkClick r:id="rId4">
                  <a:extLst>
                    <a:ext uri="{A12FA001-AC4F-418D-AE19-62706E023703}">
                      <ahyp:hlinkClr xmlns:ahyp="http://schemas.microsoft.com/office/drawing/2018/hyperlinkcolor" val="tx"/>
                    </a:ext>
                  </a:extLst>
                </a:hlinkClick>
              </a:rPr>
              <a:t>Suicide prevention training for pharmacy </a:t>
            </a: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GB" sz="1050" b="1" i="0" u="sng" strike="noStrike" kern="1200" cap="none" spc="0" normalizeH="0" noProof="0" dirty="0">
                <a:ln>
                  <a:noFill/>
                </a:ln>
                <a:solidFill>
                  <a:srgbClr val="33647F"/>
                </a:solidFill>
                <a:effectLst/>
                <a:uLnTx/>
                <a:uFill>
                  <a:solidFill>
                    <a:schemeClr val="bg1"/>
                  </a:solidFill>
                </a:uFill>
                <a:latin typeface="Arial" panose="020B0604020202020204" pitchFamily="34" charset="0"/>
                <a:ea typeface="Times New Roman" panose="02020603050405020304" pitchFamily="18" charset="0"/>
                <a:cs typeface="Arial" panose="020B0604020202020204" pitchFamily="34" charset="0"/>
                <a:hlinkClick r:id="rId4">
                  <a:extLst>
                    <a:ext uri="{A12FA001-AC4F-418D-AE19-62706E023703}">
                      <ahyp:hlinkClr xmlns:ahyp="http://schemas.microsoft.com/office/drawing/2018/hyperlinkcolor" val="tx"/>
                    </a:ext>
                  </a:extLst>
                </a:hlinkClick>
              </a:rPr>
              <a:t>– session two</a:t>
            </a:r>
            <a:endParaRPr kumimoji="0" lang="en-GB" sz="1050" b="1" i="0" u="sng" strike="noStrike" kern="1200" cap="none" spc="0" normalizeH="0" noProof="0" dirty="0">
              <a:ln>
                <a:noFill/>
              </a:ln>
              <a:solidFill>
                <a:srgbClr val="33647F"/>
              </a:solidFill>
              <a:effectLst/>
              <a:uLnTx/>
              <a:uFill>
                <a:solidFill>
                  <a:schemeClr val="bg1"/>
                </a:solidFill>
              </a:uFill>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For pharmacists, pharmacy assistants and pharmacy students</a:t>
            </a: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Webinar</a:t>
            </a: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CPD accredited (2.5 hours)</a:t>
            </a:r>
          </a:p>
          <a:p>
            <a:pPr marL="0" marR="0" lvl="0" indent="0" algn="l" defTabSz="914400" rtl="0" eaLnBrk="0" fontAlgn="auto" latinLnBrk="0" hangingPunct="0">
              <a:lnSpc>
                <a:spcPct val="100000"/>
              </a:lnSpc>
              <a:spcBef>
                <a:spcPts val="20"/>
              </a:spcBef>
              <a:spcAft>
                <a:spcPts val="0"/>
              </a:spcAft>
              <a:buClrTx/>
              <a:buSzTx/>
              <a:buFontTx/>
              <a:buNone/>
              <a:tabLst/>
              <a:defRPr/>
            </a:pPr>
            <a:r>
              <a:rPr kumimoji="0" lang="en-US" sz="8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Wed</a:t>
            </a:r>
            <a:r>
              <a:rPr lang="en-US" sz="800" b="1" dirty="0" err="1">
                <a:solidFill>
                  <a:prstClr val="black"/>
                </a:solidFill>
                <a:latin typeface="Arial" panose="020B0604020202020204" pitchFamily="34" charset="0"/>
                <a:ea typeface="Times New Roman" panose="02020603050405020304" pitchFamily="18" charset="0"/>
                <a:cs typeface="Arial" panose="020B0604020202020204" pitchFamily="34" charset="0"/>
              </a:rPr>
              <a:t>nesday</a:t>
            </a:r>
            <a:r>
              <a:rPr kumimoji="0" lang="en-US" sz="8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28 May</a:t>
            </a:r>
          </a:p>
          <a:p>
            <a:pPr marL="0" marR="0" lvl="0" indent="0" algn="l" defTabSz="914400" rtl="0" eaLnBrk="0" fontAlgn="auto" latinLnBrk="0" hangingPunct="0">
              <a:lnSpc>
                <a:spcPct val="100000"/>
              </a:lnSpc>
              <a:spcBef>
                <a:spcPts val="0"/>
              </a:spcBef>
              <a:spcAft>
                <a:spcPts val="30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6.30-9pm </a:t>
            </a:r>
            <a:endParaRPr kumimoji="0" lang="en-AU" sz="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a:spcAft>
                <a:spcPts val="300"/>
              </a:spcAft>
              <a:defRPr/>
            </a:pPr>
            <a:r>
              <a:rPr lang="en-GB" sz="800" kern="100" dirty="0">
                <a:solidFill>
                  <a:prstClr val="black"/>
                </a:solidFill>
                <a:latin typeface="Arial" panose="020B0604020202020204" pitchFamily="34" charset="0"/>
                <a:ea typeface="Calibri" panose="020F0502020204030204" pitchFamily="34" charset="0"/>
                <a:cs typeface="Arial" panose="020B0604020202020204" pitchFamily="34" charset="0"/>
              </a:rPr>
              <a:t>This 2.5-hour  session is an interactive, case-based workshop enabling peer discussion alongside the development of practical skills. This training aims to increase pharmacists’ skills and confidence in recognising signs warranting further exploration for suicidality, talking with someone who may display suicidal signs and symptoms, and understanding of the various referral options. This is a collaboration funded by Primary Health Tasmania, with the Black Dog Institute, Pharmacy Guild of Australia and Pharmaceutical Society of Australia.</a:t>
            </a:r>
            <a:endParaRPr lang="en-AU" sz="800" kern="100" dirty="0">
              <a:solidFill>
                <a:prstClr val="black"/>
              </a:solidFill>
              <a:latin typeface="Arial" panose="020B0604020202020204" pitchFamily="34" charset="0"/>
              <a:ea typeface="Calibri" panose="020F0502020204030204" pitchFamily="34" charset="0"/>
              <a:cs typeface="Arial" panose="020B0604020202020204" pitchFamily="34" charset="0"/>
            </a:endParaRPr>
          </a:p>
        </p:txBody>
      </p:sp>
      <p:pic>
        <p:nvPicPr>
          <p:cNvPr id="33" name="Graphic 32" descr="Monitor with solid fill">
            <a:extLst>
              <a:ext uri="{FF2B5EF4-FFF2-40B4-BE49-F238E27FC236}">
                <a16:creationId xmlns:a16="http://schemas.microsoft.com/office/drawing/2014/main" id="{F04209AB-B229-5596-B294-7A1F4C3CD6C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843826" y="661329"/>
            <a:ext cx="362307" cy="362307"/>
          </a:xfrm>
          <a:prstGeom prst="rect">
            <a:avLst/>
          </a:prstGeom>
        </p:spPr>
      </p:pic>
      <p:sp>
        <p:nvSpPr>
          <p:cNvPr id="8" name="Rectangle 7">
            <a:extLst>
              <a:ext uri="{FF2B5EF4-FFF2-40B4-BE49-F238E27FC236}">
                <a16:creationId xmlns:a16="http://schemas.microsoft.com/office/drawing/2014/main" id="{0C10C419-721C-ECE2-C6E5-4EC341CCAB1F}"/>
              </a:ext>
            </a:extLst>
          </p:cNvPr>
          <p:cNvSpPr/>
          <p:nvPr/>
        </p:nvSpPr>
        <p:spPr>
          <a:xfrm>
            <a:off x="3490021" y="6236509"/>
            <a:ext cx="6415979" cy="672291"/>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black background with a black square&#10;&#10;Description automatically generated with medium confidence">
            <a:extLst>
              <a:ext uri="{FF2B5EF4-FFF2-40B4-BE49-F238E27FC236}">
                <a16:creationId xmlns:a16="http://schemas.microsoft.com/office/drawing/2014/main" id="{ED0D83F3-C6C7-E011-2F5F-4156626C2E07}"/>
              </a:ext>
            </a:extLst>
          </p:cNvPr>
          <p:cNvPicPr>
            <a:picLocks noChangeAspect="1"/>
          </p:cNvPicPr>
          <p:nvPr/>
        </p:nvPicPr>
        <p:blipFill>
          <a:blip r:embed="rId7"/>
          <a:stretch>
            <a:fillRect/>
          </a:stretch>
        </p:blipFill>
        <p:spPr>
          <a:xfrm>
            <a:off x="7569969" y="6199198"/>
            <a:ext cx="2269051" cy="746911"/>
          </a:xfrm>
          <a:prstGeom prst="rect">
            <a:avLst/>
          </a:prstGeom>
        </p:spPr>
      </p:pic>
      <p:sp>
        <p:nvSpPr>
          <p:cNvPr id="20" name="TextBox 19">
            <a:extLst>
              <a:ext uri="{FF2B5EF4-FFF2-40B4-BE49-F238E27FC236}">
                <a16:creationId xmlns:a16="http://schemas.microsoft.com/office/drawing/2014/main" id="{375B4413-1ED5-EC3D-F997-554CCF7FE2D0}"/>
              </a:ext>
            </a:extLst>
          </p:cNvPr>
          <p:cNvSpPr txBox="1"/>
          <p:nvPr/>
        </p:nvSpPr>
        <p:spPr>
          <a:xfrm>
            <a:off x="3657600" y="6403971"/>
            <a:ext cx="3845389" cy="338554"/>
          </a:xfrm>
          <a:prstGeom prst="rect">
            <a:avLst/>
          </a:prstGeom>
          <a:noFill/>
        </p:spPr>
        <p:txBody>
          <a:bodyPr wrap="square">
            <a:spAutoFit/>
          </a:bodyPr>
          <a:lstStyle/>
          <a:p>
            <a:pPr algn="just" eaLnBrk="0" hangingPunct="0">
              <a:spcBef>
                <a:spcPts val="20"/>
              </a:spcBef>
            </a:pPr>
            <a:r>
              <a:rPr lang="en-AU" sz="800" b="0" i="0" dirty="0">
                <a:solidFill>
                  <a:srgbClr val="222222"/>
                </a:solidFill>
                <a:effectLst/>
                <a:latin typeface="Arial" panose="020B0604020202020204" pitchFamily="34" charset="0"/>
              </a:rPr>
              <a:t>There is no cost for participation in these events, thanks to funding from the Australian Government under the Primary Health Networks program</a:t>
            </a:r>
            <a:endParaRPr lang="en-AU" sz="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27" name="AutoShape 2" descr="Teacher with solid fill">
            <a:extLst>
              <a:ext uri="{FF2B5EF4-FFF2-40B4-BE49-F238E27FC236}">
                <a16:creationId xmlns:a16="http://schemas.microsoft.com/office/drawing/2014/main" id="{6DBF0FDD-60FF-32C9-77C4-36270DED9034}"/>
              </a:ext>
            </a:extLst>
          </p:cNvPr>
          <p:cNvSpPr>
            <a:spLocks noChangeAspect="1" noChangeArrowheads="1"/>
          </p:cNvSpPr>
          <p:nvPr/>
        </p:nvSpPr>
        <p:spPr bwMode="auto">
          <a:xfrm>
            <a:off x="9258527" y="2113472"/>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28" name="AutoShape 4" descr="Teacher with solid fill">
            <a:extLst>
              <a:ext uri="{FF2B5EF4-FFF2-40B4-BE49-F238E27FC236}">
                <a16:creationId xmlns:a16="http://schemas.microsoft.com/office/drawing/2014/main" id="{2867CCE4-F735-F68F-E545-6000DBE7C87B}"/>
              </a:ext>
            </a:extLst>
          </p:cNvPr>
          <p:cNvSpPr>
            <a:spLocks noChangeAspect="1" noChangeArrowheads="1"/>
          </p:cNvSpPr>
          <p:nvPr/>
        </p:nvSpPr>
        <p:spPr bwMode="auto">
          <a:xfrm>
            <a:off x="4800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29" name="AutoShape 6" descr="Teacher with solid fill">
            <a:extLst>
              <a:ext uri="{FF2B5EF4-FFF2-40B4-BE49-F238E27FC236}">
                <a16:creationId xmlns:a16="http://schemas.microsoft.com/office/drawing/2014/main" id="{7AFD6ACD-20BB-0E2D-5525-42D6A4B2304B}"/>
              </a:ext>
            </a:extLst>
          </p:cNvPr>
          <p:cNvSpPr>
            <a:spLocks noChangeAspect="1" noChangeArrowheads="1"/>
          </p:cNvSpPr>
          <p:nvPr/>
        </p:nvSpPr>
        <p:spPr bwMode="auto">
          <a:xfrm>
            <a:off x="10553700" y="3300011"/>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3297928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67">
      <a:majorFont>
        <a:latin typeface="The Serif Hand Black"/>
        <a:ea typeface=""/>
        <a:cs typeface=""/>
      </a:majorFont>
      <a:minorFont>
        <a:latin typeface="The Hand Blac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12082816_Monthly quotes calendar_wac_v2" id="{09DA85FE-224E-43FA-BBC5-2330A508BDC7}" vid="{FCC55A61-884B-49AF-B1C6-D5AE7B546D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File" ma:contentTypeID="0x0101008878AAAC7A21134C89AC31F449017C96034100D785797C9E6CB94EBCF3B376F492FCFD" ma:contentTypeVersion="2189" ma:contentTypeDescription="" ma:contentTypeScope="" ma:versionID="0f0c284e8365ff83b194aa268ef9c3cf">
  <xsd:schema xmlns:xsd="http://www.w3.org/2001/XMLSchema" xmlns:xs="http://www.w3.org/2001/XMLSchema" xmlns:p="http://schemas.microsoft.com/office/2006/metadata/properties" xmlns:ns1="http://schemas.microsoft.com/sharepoint/v3" xmlns:ns2="76aa646f-a447-4725-ac23-7a4f9cac0fb7" xmlns:ns3="31633fd5-cd4e-4bba-ac1f-035ac707a645" xmlns:ns4="36ba8581-9c8d-4e7f-b6b7-98352e15b571" targetNamespace="http://schemas.microsoft.com/office/2006/metadata/properties" ma:root="true" ma:fieldsID="1db2321c22d5c5821240641527cc3dbd" ns1:_="" ns2:_="" ns3:_="" ns4:_="">
    <xsd:import namespace="http://schemas.microsoft.com/sharepoint/v3"/>
    <xsd:import namespace="76aa646f-a447-4725-ac23-7a4f9cac0fb7"/>
    <xsd:import namespace="31633fd5-cd4e-4bba-ac1f-035ac707a645"/>
    <xsd:import namespace="36ba8581-9c8d-4e7f-b6b7-98352e15b571"/>
    <xsd:element name="properties">
      <xsd:complexType>
        <xsd:sequence>
          <xsd:element name="documentManagement">
            <xsd:complexType>
              <xsd:all>
                <xsd:element ref="ns2:Key_x0020_Date" minOccurs="0"/>
                <xsd:element ref="ns2:Key_x0020_Document" minOccurs="0"/>
                <xsd:element ref="ns2:db2a54bd348146afbd7b990e037eef3d" minOccurs="0"/>
                <xsd:element ref="ns2:n0918c0e39f1493a9758c17aa31818ad" minOccurs="0"/>
                <xsd:element ref="ns1:_dlc_Exempt" minOccurs="0"/>
                <xsd:element ref="ns2:i5197061b5034be9b6862656a47a2c8d" minOccurs="0"/>
                <xsd:element ref="ns2:TaxCatchAllLabel" minOccurs="0"/>
                <xsd:element ref="ns2:TaxCatchAll" minOccurs="0"/>
                <xsd:element ref="ns2:cbc4f1d01b9c4a9f9f795a8794da42d3" minOccurs="0"/>
                <xsd:element ref="ns2:pc317903e9814bf0b7e82f16b15c1bb4" minOccurs="0"/>
                <xsd:element ref="ns2:h36c99c9d0bd483fb9b2b919c580c0d5" minOccurs="0"/>
                <xsd:element ref="ns2:i5f908ead96b4091bb46d6a027b983ae" minOccurs="0"/>
                <xsd:element ref="ns2:bfa22a25441a4a509b423e0cff603f83" minOccurs="0"/>
                <xsd:element ref="ns2:m23269e8cef04c7f822fe13328940bfe" minOccurs="0"/>
                <xsd:element ref="ns2:c1912c4ee8d2485a9ef8d7b0ae18b412" minOccurs="0"/>
                <xsd:element ref="ns2:Employee_x0020_name_x0020__x0028_HR_x0020_only_x0029_" minOccurs="0"/>
                <xsd:element ref="ns2:le2aded60f004f0191e798bea40e9b22" minOccurs="0"/>
                <xsd:element ref="ns2:bfdf5d44780549e78012527f19d3c701" minOccurs="0"/>
                <xsd:element ref="ns2:c1f3186270ee48f59e5833f52ce39e4c" minOccurs="0"/>
                <xsd:element ref="ns3:lcf76f155ced4ddcb4097134ff3c332f" minOccurs="0"/>
                <xsd:element ref="ns3:MediaServiceSearchProperties"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5"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6aa646f-a447-4725-ac23-7a4f9cac0fb7" elementFormDefault="qualified">
    <xsd:import namespace="http://schemas.microsoft.com/office/2006/documentManagement/types"/>
    <xsd:import namespace="http://schemas.microsoft.com/office/infopath/2007/PartnerControls"/>
    <xsd:element name="Key_x0020_Date" ma:index="5" nillable="true" ma:displayName="Key Date" ma:format="DateOnly" ma:internalName="Key_x0020_Date">
      <xsd:simpleType>
        <xsd:restriction base="dms:DateTime"/>
      </xsd:simpleType>
    </xsd:element>
    <xsd:element name="Key_x0020_Document" ma:index="6" nillable="true" ma:displayName="Key Document" ma:default="0" ma:internalName="Key_x0020_Document">
      <xsd:simpleType>
        <xsd:restriction base="dms:Boolean"/>
      </xsd:simpleType>
    </xsd:element>
    <xsd:element name="db2a54bd348146afbd7b990e037eef3d" ma:index="10" ma:taxonomy="true" ma:internalName="db2a54bd348146afbd7b990e037eef3d" ma:taxonomyFieldName="Sub_x0020_Functional_x0020_Area" ma:displayName="Sub Functional Area" ma:readOnly="false" ma:default="" ma:fieldId="{db2a54bd-3481-46af-bd7b-990e037eef3d}" ma:sspId="b7587642-ea79-40a2-87e5-1cea135f1200" ma:termSetId="2abac232-3f52-4094-acf7-231df34c829a" ma:anchorId="00000000-0000-0000-0000-000000000000" ma:open="false" ma:isKeyword="false">
      <xsd:complexType>
        <xsd:sequence>
          <xsd:element ref="pc:Terms" minOccurs="0" maxOccurs="1"/>
        </xsd:sequence>
      </xsd:complexType>
    </xsd:element>
    <xsd:element name="n0918c0e39f1493a9758c17aa31818ad" ma:index="12" ma:taxonomy="true" ma:internalName="n0918c0e39f1493a9758c17aa31818ad" ma:taxonomyFieldName="Financial_x0020_Year" ma:displayName="Financial Year" ma:default="" ma:fieldId="{70918c0e-39f1-493a-9758-c17aa31818ad}" ma:sspId="b7587642-ea79-40a2-87e5-1cea135f1200" ma:termSetId="6eee89cf-d76a-4731-9f23-192665acdf09" ma:anchorId="00000000-0000-0000-0000-000000000000" ma:open="false" ma:isKeyword="false">
      <xsd:complexType>
        <xsd:sequence>
          <xsd:element ref="pc:Terms" minOccurs="0" maxOccurs="1"/>
        </xsd:sequence>
      </xsd:complexType>
    </xsd:element>
    <xsd:element name="i5197061b5034be9b6862656a47a2c8d" ma:index="16" ma:taxonomy="true" ma:internalName="i5197061b5034be9b6862656a47a2c8d" ma:taxonomyFieldName="Functional_x0020_Area" ma:displayName="Functional Area" ma:readOnly="false" ma:default="" ma:fieldId="{25197061-b503-4be9-b686-2656a47a2c8d}" ma:sspId="b7587642-ea79-40a2-87e5-1cea135f1200" ma:termSetId="fa27bb7a-b3d2-4be5-b07d-0156c729eff8" ma:anchorId="00000000-0000-0000-0000-000000000000" ma:open="false" ma:isKeyword="false">
      <xsd:complexType>
        <xsd:sequence>
          <xsd:element ref="pc:Terms" minOccurs="0" maxOccurs="1"/>
        </xsd:sequence>
      </xsd:complexType>
    </xsd:element>
    <xsd:element name="TaxCatchAllLabel" ma:index="17" nillable="true" ma:displayName="Taxonomy Catch All Column1" ma:hidden="true" ma:list="{805ce1c5-f983-4730-a9b9-f63bf9114d6f}" ma:internalName="TaxCatchAllLabel" ma:readOnly="true" ma:showField="CatchAllDataLabel" ma:web="36ba8581-9c8d-4e7f-b6b7-98352e15b571">
      <xsd:complexType>
        <xsd:complexContent>
          <xsd:extension base="dms:MultiChoiceLookup">
            <xsd:sequence>
              <xsd:element name="Value" type="dms:Lookup" maxOccurs="unbounded" minOccurs="0" nillable="true"/>
            </xsd:sequence>
          </xsd:extension>
        </xsd:complexContent>
      </xsd:complexType>
    </xsd:element>
    <xsd:element name="TaxCatchAll" ma:index="18" nillable="true" ma:displayName="Taxonomy Catch All Column" ma:hidden="true" ma:list="{805ce1c5-f983-4730-a9b9-f63bf9114d6f}" ma:internalName="TaxCatchAll" ma:showField="CatchAllData" ma:web="36ba8581-9c8d-4e7f-b6b7-98352e15b571">
      <xsd:complexType>
        <xsd:complexContent>
          <xsd:extension base="dms:MultiChoiceLookup">
            <xsd:sequence>
              <xsd:element name="Value" type="dms:Lookup" maxOccurs="unbounded" minOccurs="0" nillable="true"/>
            </xsd:sequence>
          </xsd:extension>
        </xsd:complexContent>
      </xsd:complexType>
    </xsd:element>
    <xsd:element name="cbc4f1d01b9c4a9f9f795a8794da42d3" ma:index="19" nillable="true" ma:taxonomy="true" ma:internalName="cbc4f1d01b9c4a9f9f795a8794da42d3" ma:taxonomyFieldName="Month" ma:displayName="Month" ma:default="" ma:fieldId="{cbc4f1d0-1b9c-4a9f-9f79-5a8794da42d3}" ma:sspId="b7587642-ea79-40a2-87e5-1cea135f1200" ma:termSetId="f96f660b-0f4b-4000-928c-89e43ab4588b" ma:anchorId="00000000-0000-0000-0000-000000000000" ma:open="false" ma:isKeyword="false">
      <xsd:complexType>
        <xsd:sequence>
          <xsd:element ref="pc:Terms" minOccurs="0" maxOccurs="1"/>
        </xsd:sequence>
      </xsd:complexType>
    </xsd:element>
    <xsd:element name="pc317903e9814bf0b7e82f16b15c1bb4" ma:index="21" nillable="true" ma:taxonomy="true" ma:internalName="pc317903e9814bf0b7e82f16b15c1bb4" ma:taxonomyFieldName="Status" ma:displayName="Status" ma:default="" ma:fieldId="{9c317903-e981-4bf0-b7e8-2f16b15c1bb4}" ma:sspId="b7587642-ea79-40a2-87e5-1cea135f1200" ma:termSetId="fcef8c10-7ee6-4692-86b3-dce7920aead6" ma:anchorId="00000000-0000-0000-0000-000000000000" ma:open="false" ma:isKeyword="false">
      <xsd:complexType>
        <xsd:sequence>
          <xsd:element ref="pc:Terms" minOccurs="0" maxOccurs="1"/>
        </xsd:sequence>
      </xsd:complexType>
    </xsd:element>
    <xsd:element name="h36c99c9d0bd483fb9b2b919c580c0d5" ma:index="23" nillable="true" ma:taxonomy="true" ma:internalName="h36c99c9d0bd483fb9b2b919c580c0d5" ma:taxonomyFieldName="Focus_x0020_Area" ma:displayName="Focus Area" ma:readOnly="false" ma:default="" ma:fieldId="{136c99c9-d0bd-483f-b9b2-b919c580c0d5}" ma:sspId="b7587642-ea79-40a2-87e5-1cea135f1200" ma:termSetId="3044436d-3df2-45df-badc-3a8a31e281d6" ma:anchorId="00000000-0000-0000-0000-000000000000" ma:open="false" ma:isKeyword="false">
      <xsd:complexType>
        <xsd:sequence>
          <xsd:element ref="pc:Terms" minOccurs="0" maxOccurs="1"/>
        </xsd:sequence>
      </xsd:complexType>
    </xsd:element>
    <xsd:element name="i5f908ead96b4091bb46d6a027b983ae" ma:index="25" nillable="true" ma:taxonomy="true" ma:internalName="i5f908ead96b4091bb46d6a027b983ae" ma:taxonomyFieldName="Local_x0020_Government_x0020_Area" ma:displayName="Local Government Area" ma:default="" ma:fieldId="{25f908ea-d96b-4091-bb46-d6a027b983ae}" ma:sspId="b7587642-ea79-40a2-87e5-1cea135f1200" ma:termSetId="9e46a361-6414-48da-8f2a-6d17ca2bd874" ma:anchorId="00000000-0000-0000-0000-000000000000" ma:open="false" ma:isKeyword="false">
      <xsd:complexType>
        <xsd:sequence>
          <xsd:element ref="pc:Terms" minOccurs="0" maxOccurs="1"/>
        </xsd:sequence>
      </xsd:complexType>
    </xsd:element>
    <xsd:element name="bfa22a25441a4a509b423e0cff603f83" ma:index="27" nillable="true" ma:taxonomy="true" ma:internalName="bfa22a25441a4a509b423e0cff603f83" ma:taxonomyFieldName="Funding_x0020_Contract_x0020_Type" ma:displayName="Funding Contract Type" ma:default="" ma:fieldId="{bfa22a25-441a-4a50-9b42-3e0cff603f83}" ma:sspId="b7587642-ea79-40a2-87e5-1cea135f1200" ma:termSetId="8c9e8682-b096-4cd8-b2bc-fbbf947f5df7" ma:anchorId="00000000-0000-0000-0000-000000000000" ma:open="false" ma:isKeyword="false">
      <xsd:complexType>
        <xsd:sequence>
          <xsd:element ref="pc:Terms" minOccurs="0" maxOccurs="1"/>
        </xsd:sequence>
      </xsd:complexType>
    </xsd:element>
    <xsd:element name="m23269e8cef04c7f822fe13328940bfe" ma:index="29" nillable="true" ma:taxonomy="true" ma:internalName="m23269e8cef04c7f822fe13328940bfe" ma:taxonomyFieldName="Service_x0020_Contract" ma:displayName="Service Contract" ma:readOnly="false" ma:default="" ma:fieldId="{623269e8-cef0-4c7f-822f-e13328940bfe}" ma:sspId="b7587642-ea79-40a2-87e5-1cea135f1200" ma:termSetId="7409e3d4-49a6-4615-ad17-f83d07c801c7" ma:anchorId="00000000-0000-0000-0000-000000000000" ma:open="false" ma:isKeyword="false">
      <xsd:complexType>
        <xsd:sequence>
          <xsd:element ref="pc:Terms" minOccurs="0" maxOccurs="1"/>
        </xsd:sequence>
      </xsd:complexType>
    </xsd:element>
    <xsd:element name="c1912c4ee8d2485a9ef8d7b0ae18b412" ma:index="31" nillable="true" ma:taxonomy="true" ma:internalName="c1912c4ee8d2485a9ef8d7b0ae18b412" ma:taxonomyFieldName="Contractor" ma:displayName="Contractor" ma:default="" ma:fieldId="{c1912c4e-e8d2-485a-9ef8-d7b0ae18b412}" ma:sspId="b7587642-ea79-40a2-87e5-1cea135f1200" ma:termSetId="aa2fec44-4911-4740-b039-e62031c0758e" ma:anchorId="00000000-0000-0000-0000-000000000000" ma:open="false" ma:isKeyword="false">
      <xsd:complexType>
        <xsd:sequence>
          <xsd:element ref="pc:Terms" minOccurs="0" maxOccurs="1"/>
        </xsd:sequence>
      </xsd:complexType>
    </xsd:element>
    <xsd:element name="Employee_x0020_name_x0020__x0028_HR_x0020_only_x0029_" ma:index="33" nillable="true" ma:displayName="Employee name (HR only)" ma:internalName="Employee_x0020_name_x0020__x0028_HR_x0020_only_x0029_">
      <xsd:simpleType>
        <xsd:restriction base="dms:Text">
          <xsd:maxLength value="255"/>
        </xsd:restriction>
      </xsd:simpleType>
    </xsd:element>
    <xsd:element name="le2aded60f004f0191e798bea40e9b22" ma:index="34" ma:taxonomy="true" ma:internalName="le2aded60f004f0191e798bea40e9b22" ma:taxonomyFieldName="Project_x0020_number" ma:displayName="Project ID" ma:readOnly="false" ma:default="" ma:fieldId="{5e2aded6-0f00-4f01-91e7-98bea40e9b22}" ma:sspId="b7587642-ea79-40a2-87e5-1cea135f1200" ma:termSetId="865dd363-85aa-449b-933f-aa42e22db155" ma:anchorId="00000000-0000-0000-0000-000000000000" ma:open="false" ma:isKeyword="false">
      <xsd:complexType>
        <xsd:sequence>
          <xsd:element ref="pc:Terms" minOccurs="0" maxOccurs="1"/>
        </xsd:sequence>
      </xsd:complexType>
    </xsd:element>
    <xsd:element name="bfdf5d44780549e78012527f19d3c701" ma:index="36" nillable="true" ma:taxonomy="true" ma:internalName="bfdf5d44780549e78012527f19d3c701" ma:taxonomyFieldName="Procurement_x0020_ID" ma:displayName="Procurement ID" ma:default="" ma:fieldId="{bfdf5d44-7805-49e7-8012-527f19d3c701}" ma:sspId="b7587642-ea79-40a2-87e5-1cea135f1200" ma:termSetId="afec9a4e-a17b-40db-8c0c-a0d6a732a9e7" ma:anchorId="00000000-0000-0000-0000-000000000000" ma:open="false" ma:isKeyword="false">
      <xsd:complexType>
        <xsd:sequence>
          <xsd:element ref="pc:Terms" minOccurs="0" maxOccurs="1"/>
        </xsd:sequence>
      </xsd:complexType>
    </xsd:element>
    <xsd:element name="c1f3186270ee48f59e5833f52ce39e4c" ma:index="38" nillable="true" ma:taxonomy="true" ma:internalName="c1f3186270ee48f59e5833f52ce39e4c" ma:taxonomyFieldName="Program_x0020_ID" ma:displayName="Program ID" ma:default="" ma:fieldId="{c1f31862-70ee-48f5-9e58-33f52ce39e4c}" ma:sspId="b7587642-ea79-40a2-87e5-1cea135f1200" ma:termSetId="43bc73d4-176c-4ebf-989d-996ebcfd573c"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1633fd5-cd4e-4bba-ac1f-035ac707a645" elementFormDefault="qualified">
    <xsd:import namespace="http://schemas.microsoft.com/office/2006/documentManagement/types"/>
    <xsd:import namespace="http://schemas.microsoft.com/office/infopath/2007/PartnerControls"/>
    <xsd:element name="lcf76f155ced4ddcb4097134ff3c332f" ma:index="40" nillable="true" ma:displayName="Image Tags_0" ma:hidden="true" ma:internalName="lcf76f155ced4ddcb4097134ff3c332f">
      <xsd:simpleType>
        <xsd:restriction base="dms:Note"/>
      </xsd:simpleType>
    </xsd:element>
    <xsd:element name="MediaServiceSearchProperties" ma:index="4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6ba8581-9c8d-4e7f-b6b7-98352e15b571" elementFormDefault="qualified">
    <xsd:import namespace="http://schemas.microsoft.com/office/2006/documentManagement/types"/>
    <xsd:import namespace="http://schemas.microsoft.com/office/infopath/2007/PartnerControls"/>
    <xsd:element name="SharedWithUsers" ma:index="4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4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b7587642-ea79-40a2-87e5-1cea135f1200" ContentTypeId="0x0101008878AAAC7A21134C89AC31F449017C9603" PreviousValue="true"/>
</file>

<file path=customXml/item3.xml><?xml version="1.0" encoding="utf-8"?>
<?mso-contentType ?>
<spe:Receivers xmlns:spe="http://schemas.microsoft.com/sharepoint/events">
  <Receiver>
    <Name>Policy Auditing</Name>
    <Synchronization>Synchronous</Synchronization>
    <Type>10001</Type>
    <SequenceNumber>1100</SequenceNumber>
    <Url/>
    <Assembly>Microsoft.Office.Policy, Version=16.0.0.0, Culture=neutral, PublicKeyToken=71e9bce111e9429c</Assembly>
    <Class>Microsoft.Office.RecordsManagement.Internal.AuditHandler</Class>
    <Data/>
    <Filter/>
  </Receiver>
  <Receiver>
    <Name>Policy Auditing</Name>
    <Synchronization>Synchronous</Synchronization>
    <Type>10002</Type>
    <SequenceNumber>1101</SequenceNumber>
    <Url/>
    <Assembly>Microsoft.Office.Policy, Version=16.0.0.0, Culture=neutral, PublicKeyToken=71e9bce111e9429c</Assembly>
    <Class>Microsoft.Office.RecordsManagement.Internal.AuditHandler</Class>
    <Data/>
    <Filter/>
  </Receiver>
  <Receiver>
    <Name>Policy Auditing</Name>
    <Synchronization>Synchronous</Synchronization>
    <Type>10004</Type>
    <SequenceNumber>1102</SequenceNumber>
    <Url/>
    <Assembly>Microsoft.Office.Policy, Version=16.0.0.0, Culture=neutral, PublicKeyToken=71e9bce111e9429c</Assembly>
    <Class>Microsoft.Office.RecordsManagement.Internal.AuditHandler</Class>
    <Data/>
    <Filter/>
  </Receiver>
  <Receiver>
    <Name>Policy Auditing</Name>
    <Synchronization>Synchronous</Synchronization>
    <Type>10006</Type>
    <SequenceNumber>1103</SequenceNumber>
    <Url/>
    <Assembly>Microsoft.Office.Policy, Version=16.0.0.0, Culture=neutral, PublicKeyToken=71e9bce111e9429c</Assembly>
    <Class>Microsoft.Office.RecordsManagement.Internal.AuditHandler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p:Policy xmlns:p="office.server.policy" id="" local="true">
  <p:Name>PHT Root</p:Name>
  <p:Description/>
  <p:Statement/>
  <p:PolicyItems>
    <p:PolicyItem featureId="Microsoft.Office.RecordsManagement.PolicyFeatures.PolicyAudit" staticId="0x0101008878AAAC7A21134C89AC31F449017C96|1757814118" UniqueId="1150bf58-382b-4178-a5c5-5d1cd28ee6e1">
      <p:Name>Auditing</p:Name>
      <p:Description>Audits user actions on documents and list items to the Audit Log.</p:Description>
      <p:CustomData>
        <Audit>
          <Update/>
          <CheckInOut/>
          <MoveCopy/>
          <DeleteRestore/>
        </Audit>
      </p:CustomData>
    </p:PolicyItem>
  </p:PolicyItems>
</p:Policy>
</file>

<file path=customXml/item6.xml><?xml version="1.0" encoding="utf-8"?>
<p:properties xmlns:p="http://schemas.microsoft.com/office/2006/metadata/properties" xmlns:xsi="http://www.w3.org/2001/XMLSchema-instance" xmlns:pc="http://schemas.microsoft.com/office/infopath/2007/PartnerControls">
  <documentManagement>
    <le2aded60f004f0191e798bea40e9b22 xmlns="76aa646f-a447-4725-ac23-7a4f9cac0fb7">
      <Terms xmlns="http://schemas.microsoft.com/office/infopath/2007/PartnerControls">
        <TermInfo xmlns="http://schemas.microsoft.com/office/infopath/2007/PartnerControls">
          <TermName xmlns="http://schemas.microsoft.com/office/infopath/2007/PartnerControls">000 - Not Applicable</TermName>
          <TermId xmlns="http://schemas.microsoft.com/office/infopath/2007/PartnerControls">d1e4e185-0ed7-49fc-84c1-13e1b658cc7f</TermId>
        </TermInfo>
      </Terms>
    </le2aded60f004f0191e798bea40e9b22>
    <db2a54bd348146afbd7b990e037eef3d xmlns="76aa646f-a447-4725-ac23-7a4f9cac0fb7">
      <Terms xmlns="http://schemas.microsoft.com/office/infopath/2007/PartnerControls">
        <TermInfo xmlns="http://schemas.microsoft.com/office/infopath/2007/PartnerControls">
          <TermName xmlns="http://schemas.microsoft.com/office/infopath/2007/PartnerControls">Evidence in Practice</TermName>
          <TermId xmlns="http://schemas.microsoft.com/office/infopath/2007/PartnerControls">aac63bde-6659-4081-b392-c8ef4d0cec5d</TermId>
        </TermInfo>
      </Terms>
    </db2a54bd348146afbd7b990e037eef3d>
    <c1912c4ee8d2485a9ef8d7b0ae18b412 xmlns="76aa646f-a447-4725-ac23-7a4f9cac0fb7">
      <Terms xmlns="http://schemas.microsoft.com/office/infopath/2007/PartnerControls"/>
    </c1912c4ee8d2485a9ef8d7b0ae18b412>
    <bfdf5d44780549e78012527f19d3c701 xmlns="76aa646f-a447-4725-ac23-7a4f9cac0fb7">
      <Terms xmlns="http://schemas.microsoft.com/office/infopath/2007/PartnerControls"/>
    </bfdf5d44780549e78012527f19d3c701>
    <h36c99c9d0bd483fb9b2b919c580c0d5 xmlns="76aa646f-a447-4725-ac23-7a4f9cac0fb7">
      <Terms xmlns="http://schemas.microsoft.com/office/infopath/2007/PartnerControls"/>
    </h36c99c9d0bd483fb9b2b919c580c0d5>
    <pc317903e9814bf0b7e82f16b15c1bb4 xmlns="76aa646f-a447-4725-ac23-7a4f9cac0fb7">
      <Terms xmlns="http://schemas.microsoft.com/office/infopath/2007/PartnerControls"/>
    </pc317903e9814bf0b7e82f16b15c1bb4>
    <Key_x0020_Document xmlns="76aa646f-a447-4725-ac23-7a4f9cac0fb7">false</Key_x0020_Document>
    <c1f3186270ee48f59e5833f52ce39e4c xmlns="76aa646f-a447-4725-ac23-7a4f9cac0fb7">
      <Terms xmlns="http://schemas.microsoft.com/office/infopath/2007/PartnerControls"/>
    </c1f3186270ee48f59e5833f52ce39e4c>
    <Employee_x0020_name_x0020__x0028_HR_x0020_only_x0029_ xmlns="76aa646f-a447-4725-ac23-7a4f9cac0fb7" xsi:nil="true"/>
    <i5197061b5034be9b6862656a47a2c8d xmlns="76aa646f-a447-4725-ac23-7a4f9cac0fb7">
      <Terms xmlns="http://schemas.microsoft.com/office/infopath/2007/PartnerControls">
        <TermInfo xmlns="http://schemas.microsoft.com/office/infopath/2007/PartnerControls">
          <TermName xmlns="http://schemas.microsoft.com/office/infopath/2007/PartnerControls">Health System Improvement</TermName>
          <TermId xmlns="http://schemas.microsoft.com/office/infopath/2007/PartnerControls">7f1ca069-4c22-4a30-b516-3729b77f7310</TermId>
        </TermInfo>
      </Terms>
    </i5197061b5034be9b6862656a47a2c8d>
    <TaxCatchAll xmlns="76aa646f-a447-4725-ac23-7a4f9cac0fb7">
      <Value>1550</Value>
      <Value>772</Value>
      <Value>1534</Value>
      <Value>163</Value>
    </TaxCatchAll>
    <Key_x0020_Date xmlns="76aa646f-a447-4725-ac23-7a4f9cac0fb7" xsi:nil="true"/>
    <m23269e8cef04c7f822fe13328940bfe xmlns="76aa646f-a447-4725-ac23-7a4f9cac0fb7">
      <Terms xmlns="http://schemas.microsoft.com/office/infopath/2007/PartnerControls"/>
    </m23269e8cef04c7f822fe13328940bfe>
    <cbc4f1d01b9c4a9f9f795a8794da42d3 xmlns="76aa646f-a447-4725-ac23-7a4f9cac0fb7">
      <Terms xmlns="http://schemas.microsoft.com/office/infopath/2007/PartnerControls"/>
    </cbc4f1d01b9c4a9f9f795a8794da42d3>
    <i5f908ead96b4091bb46d6a027b983ae xmlns="76aa646f-a447-4725-ac23-7a4f9cac0fb7">
      <Terms xmlns="http://schemas.microsoft.com/office/infopath/2007/PartnerControls"/>
    </i5f908ead96b4091bb46d6a027b983ae>
    <bfa22a25441a4a509b423e0cff603f83 xmlns="76aa646f-a447-4725-ac23-7a4f9cac0fb7">
      <Terms xmlns="http://schemas.microsoft.com/office/infopath/2007/PartnerControls"/>
    </bfa22a25441a4a509b423e0cff603f83>
    <n0918c0e39f1493a9758c17aa31818ad xmlns="76aa646f-a447-4725-ac23-7a4f9cac0fb7">
      <Terms xmlns="http://schemas.microsoft.com/office/infopath/2007/PartnerControls">
        <TermInfo xmlns="http://schemas.microsoft.com/office/infopath/2007/PartnerControls">
          <TermName xmlns="http://schemas.microsoft.com/office/infopath/2007/PartnerControls">2023-24</TermName>
          <TermId xmlns="http://schemas.microsoft.com/office/infopath/2007/PartnerControls">4a0a2911-a3be-45db-968f-dae1d7127cc8</TermId>
        </TermInfo>
      </Terms>
    </n0918c0e39f1493a9758c17aa31818ad>
    <lcf76f155ced4ddcb4097134ff3c332f xmlns="31633fd5-cd4e-4bba-ac1f-035ac707a645" xsi:nil="true"/>
  </documentManagement>
</p:properties>
</file>

<file path=customXml/itemProps1.xml><?xml version="1.0" encoding="utf-8"?>
<ds:datastoreItem xmlns:ds="http://schemas.openxmlformats.org/officeDocument/2006/customXml" ds:itemID="{EDE25FEB-C070-432F-AAAC-1328836550EF}">
  <ds:schemaRefs>
    <ds:schemaRef ds:uri="31633fd5-cd4e-4bba-ac1f-035ac707a645"/>
    <ds:schemaRef ds:uri="36ba8581-9c8d-4e7f-b6b7-98352e15b571"/>
    <ds:schemaRef ds:uri="76aa646f-a447-4725-ac23-7a4f9cac0fb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DEF6BFC-0BF5-41C9-882A-EFBE57FED207}">
  <ds:schemaRefs>
    <ds:schemaRef ds:uri="Microsoft.SharePoint.Taxonomy.ContentTypeSync"/>
  </ds:schemaRefs>
</ds:datastoreItem>
</file>

<file path=customXml/itemProps3.xml><?xml version="1.0" encoding="utf-8"?>
<ds:datastoreItem xmlns:ds="http://schemas.openxmlformats.org/officeDocument/2006/customXml" ds:itemID="{098AC300-5D88-4A29-BDAC-77A12F0B9E9D}">
  <ds:schemaRefs>
    <ds:schemaRef ds:uri="http://schemas.microsoft.com/sharepoint/events"/>
  </ds:schemaRefs>
</ds:datastoreItem>
</file>

<file path=customXml/itemProps4.xml><?xml version="1.0" encoding="utf-8"?>
<ds:datastoreItem xmlns:ds="http://schemas.openxmlformats.org/officeDocument/2006/customXml" ds:itemID="{9FB2785F-0F1D-4531-A902-FB30720FDF49}">
  <ds:schemaRefs>
    <ds:schemaRef ds:uri="http://schemas.microsoft.com/sharepoint/v3/contenttype/forms"/>
  </ds:schemaRefs>
</ds:datastoreItem>
</file>

<file path=customXml/itemProps5.xml><?xml version="1.0" encoding="utf-8"?>
<ds:datastoreItem xmlns:ds="http://schemas.openxmlformats.org/officeDocument/2006/customXml" ds:itemID="{AB35F9DF-C06A-4472-934A-2406682D4B62}">
  <ds:schemaRefs>
    <ds:schemaRef ds:uri="office.server.policy"/>
  </ds:schemaRefs>
</ds:datastoreItem>
</file>

<file path=customXml/itemProps6.xml><?xml version="1.0" encoding="utf-8"?>
<ds:datastoreItem xmlns:ds="http://schemas.openxmlformats.org/officeDocument/2006/customXml" ds:itemID="{C7A033AA-8B52-45B9-8015-0AC917377510}">
  <ds:schemaRefs>
    <ds:schemaRef ds:uri="http://schemas.microsoft.com/office/2006/documentManagement/types"/>
    <ds:schemaRef ds:uri="http://schemas.microsoft.com/office/infopath/2007/PartnerControls"/>
    <ds:schemaRef ds:uri="http://purl.org/dc/dcmitype/"/>
    <ds:schemaRef ds:uri="36ba8581-9c8d-4e7f-b6b7-98352e15b571"/>
    <ds:schemaRef ds:uri="http://schemas.openxmlformats.org/package/2006/metadata/core-properties"/>
    <ds:schemaRef ds:uri="31633fd5-cd4e-4bba-ac1f-035ac707a645"/>
    <ds:schemaRef ds:uri="76aa646f-a447-4725-ac23-7a4f9cac0fb7"/>
    <ds:schemaRef ds:uri="http://schemas.microsoft.com/office/2006/metadata/properties"/>
    <ds:schemaRef ds:uri="http://purl.org/dc/elements/1.1/"/>
    <ds:schemaRef ds:uri="http://schemas.microsoft.com/sharepoint/v3"/>
    <ds:schemaRef ds:uri="http://www.w3.org/XML/1998/namespace"/>
    <ds:schemaRef ds:uri="http://purl.org/dc/te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
  <TotalTime>2599</TotalTime>
  <Words>1255</Words>
  <Application>Microsoft Office PowerPoint</Application>
  <PresentationFormat>A4 Paper (210x297 mm)</PresentationFormat>
  <Paragraphs>179</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Aptos</vt:lpstr>
      <vt:lpstr>Arial</vt:lpstr>
      <vt:lpstr>The Hand Black</vt:lpstr>
      <vt:lpstr>The Serif Hand Black</vt:lpstr>
      <vt:lpstr>Office Theme</vt:lpstr>
      <vt:lpstr>PRIMARY HEALTH TASMANIA EVENTS MAY 2025</vt:lpstr>
      <vt:lpstr>May 2025</vt:lpstr>
      <vt:lpstr>May 2025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Health Tasmania Events Calendar</dc:title>
  <dc:creator>Megan Rozynski</dc:creator>
  <cp:lastModifiedBy>Lace McCormack</cp:lastModifiedBy>
  <cp:revision>9</cp:revision>
  <cp:lastPrinted>2025-02-26T01:24:58Z</cp:lastPrinted>
  <dcterms:created xsi:type="dcterms:W3CDTF">2024-02-16T07:21:55Z</dcterms:created>
  <dcterms:modified xsi:type="dcterms:W3CDTF">2025-05-01T22:17:40Z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0x0101008878AAAC7A21134C89AC31F449017C96034100D785797C9E6CB94EBCF3B376F492FCFD</vt:lpwstr>
  </property>
  <property fmtid="{D5CDD505-2E9C-101B-9397-08002B2CF9AE}" pid="3" name="MediaServiceImageTags">
    <vt:lpwstr/>
  </property>
  <property fmtid="{D5CDD505-2E9C-101B-9397-08002B2CF9AE}" pid="4" name="Flow">
    <vt:lpwstr/>
  </property>
  <property fmtid="{D5CDD505-2E9C-101B-9397-08002B2CF9AE}" pid="5" name="Plan_x0020_Type">
    <vt:lpwstr/>
  </property>
  <property fmtid="{D5CDD505-2E9C-101B-9397-08002B2CF9AE}" pid="6" name="Service Contract">
    <vt:lpwstr/>
  </property>
  <property fmtid="{D5CDD505-2E9C-101B-9397-08002B2CF9AE}" pid="7" name="Focus Area">
    <vt:lpwstr/>
  </property>
  <property fmtid="{D5CDD505-2E9C-101B-9397-08002B2CF9AE}" pid="8" name="p939ec55dac04efe9fc70d997ebbdf03">
    <vt:lpwstr/>
  </property>
  <property fmtid="{D5CDD505-2E9C-101B-9397-08002B2CF9AE}" pid="9" name="e9be2d92c49547709b361168320dd082">
    <vt:lpwstr/>
  </property>
  <property fmtid="{D5CDD505-2E9C-101B-9397-08002B2CF9AE}" pid="10" name="h6ab5659a3344314830d089444b504f7">
    <vt:lpwstr/>
  </property>
  <property fmtid="{D5CDD505-2E9C-101B-9397-08002B2CF9AE}" pid="11" name="Financial Year">
    <vt:lpwstr>1534;#2023-24|4a0a2911-a3be-45db-968f-dae1d7127cc8</vt:lpwstr>
  </property>
  <property fmtid="{D5CDD505-2E9C-101B-9397-08002B2CF9AE}" pid="12" name="Procurement ID">
    <vt:lpwstr/>
  </property>
  <property fmtid="{D5CDD505-2E9C-101B-9397-08002B2CF9AE}" pid="13" name="Sub Functional Area">
    <vt:lpwstr>1550;#Evidence in Practice|aac63bde-6659-4081-b392-c8ef4d0cec5d</vt:lpwstr>
  </property>
  <property fmtid="{D5CDD505-2E9C-101B-9397-08002B2CF9AE}" pid="14" name="Project number">
    <vt:lpwstr>163;#000 - Not Applicable|d1e4e185-0ed7-49fc-84c1-13e1b658cc7f</vt:lpwstr>
  </property>
  <property fmtid="{D5CDD505-2E9C-101B-9397-08002B2CF9AE}" pid="15" name="Reporting_x0020_Frequency1">
    <vt:lpwstr/>
  </property>
  <property fmtid="{D5CDD505-2E9C-101B-9397-08002B2CF9AE}" pid="16" name="Functional Area">
    <vt:lpwstr>772;#Health System Improvement|7f1ca069-4c22-4a30-b516-3729b77f7310</vt:lpwstr>
  </property>
  <property fmtid="{D5CDD505-2E9C-101B-9397-08002B2CF9AE}" pid="17" name="Program ID">
    <vt:lpwstr/>
  </property>
  <property fmtid="{D5CDD505-2E9C-101B-9397-08002B2CF9AE}" pid="18" name="Month">
    <vt:lpwstr/>
  </property>
  <property fmtid="{D5CDD505-2E9C-101B-9397-08002B2CF9AE}" pid="19" name="Local Government Area">
    <vt:lpwstr/>
  </property>
  <property fmtid="{D5CDD505-2E9C-101B-9397-08002B2CF9AE}" pid="20" name="Contractor">
    <vt:lpwstr/>
  </property>
  <property fmtid="{D5CDD505-2E9C-101B-9397-08002B2CF9AE}" pid="21" name="Status">
    <vt:lpwstr/>
  </property>
  <property fmtid="{D5CDD505-2E9C-101B-9397-08002B2CF9AE}" pid="22" name="Funding Contract Type">
    <vt:lpwstr/>
  </property>
  <property fmtid="{D5CDD505-2E9C-101B-9397-08002B2CF9AE}" pid="23" name="Plan Type">
    <vt:lpwstr/>
  </property>
  <property fmtid="{D5CDD505-2E9C-101B-9397-08002B2CF9AE}" pid="24" name="Reporting Frequency1">
    <vt:lpwstr/>
  </property>
  <property fmtid="{D5CDD505-2E9C-101B-9397-08002B2CF9AE}" pid="25" name="Financial_x0020_Year">
    <vt:lpwstr>1534;#2023-24|4a0a2911-a3be-45db-968f-dae1d7127cc8</vt:lpwstr>
  </property>
  <property fmtid="{D5CDD505-2E9C-101B-9397-08002B2CF9AE}" pid="26" name="Procurement_x0020_ID">
    <vt:lpwstr/>
  </property>
  <property fmtid="{D5CDD505-2E9C-101B-9397-08002B2CF9AE}" pid="27" name="Project_x0020_number">
    <vt:lpwstr>163;#000 - Not Applicable|d1e4e185-0ed7-49fc-84c1-13e1b658cc7f</vt:lpwstr>
  </property>
  <property fmtid="{D5CDD505-2E9C-101B-9397-08002B2CF9AE}" pid="28" name="Service_x0020_Contract">
    <vt:lpwstr/>
  </property>
  <property fmtid="{D5CDD505-2E9C-101B-9397-08002B2CF9AE}" pid="29" name="Sub_x0020_Functional_x0020_Area">
    <vt:lpwstr>1550;#Evidence in Practice|aac63bde-6659-4081-b392-c8ef4d0cec5d</vt:lpwstr>
  </property>
  <property fmtid="{D5CDD505-2E9C-101B-9397-08002B2CF9AE}" pid="30" name="Local_x0020_Government_x0020_Area">
    <vt:lpwstr/>
  </property>
  <property fmtid="{D5CDD505-2E9C-101B-9397-08002B2CF9AE}" pid="31" name="Funding_x0020_Contract_x0020_Type">
    <vt:lpwstr/>
  </property>
  <property fmtid="{D5CDD505-2E9C-101B-9397-08002B2CF9AE}" pid="32" name="Focus_x0020_Area">
    <vt:lpwstr/>
  </property>
  <property fmtid="{D5CDD505-2E9C-101B-9397-08002B2CF9AE}" pid="33" name="Program_x0020_ID">
    <vt:lpwstr/>
  </property>
  <property fmtid="{D5CDD505-2E9C-101B-9397-08002B2CF9AE}" pid="34" name="Functional_x0020_Area">
    <vt:lpwstr>772;#Health System Improvement|7f1ca069-4c22-4a30-b516-3729b77f7310</vt:lpwstr>
  </property>
</Properties>
</file>